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401" r:id="rId3"/>
    <p:sldId id="404" r:id="rId4"/>
    <p:sldId id="405" r:id="rId5"/>
    <p:sldId id="406" r:id="rId6"/>
    <p:sldId id="411" r:id="rId7"/>
    <p:sldId id="407" r:id="rId8"/>
    <p:sldId id="408" r:id="rId9"/>
    <p:sldId id="409" r:id="rId10"/>
    <p:sldId id="399" r:id="rId11"/>
    <p:sldId id="414" r:id="rId12"/>
    <p:sldId id="415" r:id="rId13"/>
    <p:sldId id="416" r:id="rId14"/>
    <p:sldId id="417" r:id="rId15"/>
    <p:sldId id="418" r:id="rId16"/>
    <p:sldId id="421" r:id="rId17"/>
    <p:sldId id="420" r:id="rId18"/>
    <p:sldId id="398" r:id="rId19"/>
  </p:sldIdLst>
  <p:sldSz cx="10691813" cy="7559675"/>
  <p:notesSz cx="6858000" cy="9144000"/>
  <p:defaultTextStyle>
    <a:defPPr marL="0" marR="0" indent="0" algn="l" defTabSz="577022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36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9972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67" b="0" i="0" u="none" strike="noStrike" cap="none" spc="0" normalizeH="0" baseline="0">
        <a:ln>
          <a:noFill/>
        </a:ln>
        <a:solidFill>
          <a:srgbClr val="333639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288511" algn="l" defTabSz="89972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67" b="0" i="0" u="none" strike="noStrike" cap="none" spc="0" normalizeH="0" baseline="0">
        <a:ln>
          <a:noFill/>
        </a:ln>
        <a:solidFill>
          <a:srgbClr val="333639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577022" algn="l" defTabSz="89972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67" b="0" i="0" u="none" strike="noStrike" cap="none" spc="0" normalizeH="0" baseline="0">
        <a:ln>
          <a:noFill/>
        </a:ln>
        <a:solidFill>
          <a:srgbClr val="333639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865532" algn="l" defTabSz="89972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67" b="0" i="0" u="none" strike="noStrike" cap="none" spc="0" normalizeH="0" baseline="0">
        <a:ln>
          <a:noFill/>
        </a:ln>
        <a:solidFill>
          <a:srgbClr val="333639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154043" algn="l" defTabSz="89972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67" b="0" i="0" u="none" strike="noStrike" cap="none" spc="0" normalizeH="0" baseline="0">
        <a:ln>
          <a:noFill/>
        </a:ln>
        <a:solidFill>
          <a:srgbClr val="333639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1442555" algn="l" defTabSz="89972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67" b="0" i="0" u="none" strike="noStrike" cap="none" spc="0" normalizeH="0" baseline="0">
        <a:ln>
          <a:noFill/>
        </a:ln>
        <a:solidFill>
          <a:srgbClr val="333639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1731066" algn="l" defTabSz="89972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67" b="0" i="0" u="none" strike="noStrike" cap="none" spc="0" normalizeH="0" baseline="0">
        <a:ln>
          <a:noFill/>
        </a:ln>
        <a:solidFill>
          <a:srgbClr val="333639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2019576" algn="l" defTabSz="89972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67" b="0" i="0" u="none" strike="noStrike" cap="none" spc="0" normalizeH="0" baseline="0">
        <a:ln>
          <a:noFill/>
        </a:ln>
        <a:solidFill>
          <a:srgbClr val="333639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2308087" algn="l" defTabSz="89972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67" b="0" i="0" u="none" strike="noStrike" cap="none" spc="0" normalizeH="0" baseline="0">
        <a:ln>
          <a:noFill/>
        </a:ln>
        <a:solidFill>
          <a:srgbClr val="333639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6FEA"/>
    <a:srgbClr val="5165FD"/>
    <a:srgbClr val="004F9F"/>
    <a:srgbClr val="B7C6CF"/>
    <a:srgbClr val="FFFFFF"/>
    <a:srgbClr val="152B75"/>
    <a:srgbClr val="F5F5F5"/>
    <a:srgbClr val="7F858E"/>
    <a:srgbClr val="989EA8"/>
    <a:srgbClr val="16C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F8CFCC"/>
          </a:solidFill>
        </a:fill>
      </a:tcStyle>
    </a:wholeTbl>
    <a:band2H>
      <a:tcTxStyle/>
      <a:tcStyle>
        <a:tcBdr/>
        <a:fill>
          <a:solidFill>
            <a:srgbClr val="FCE8E7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CFE7D4"/>
          </a:solidFill>
        </a:fill>
      </a:tcStyle>
    </a:wholeTbl>
    <a:band2H>
      <a:tcTxStyle/>
      <a:tcStyle>
        <a:tcBdr/>
        <a:fill>
          <a:solidFill>
            <a:srgbClr val="E9F3EB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E2E4E7"/>
          </a:solidFill>
        </a:fill>
      </a:tcStyle>
    </a:wholeTbl>
    <a:band2H>
      <a:tcTxStyle/>
      <a:tcStyle>
        <a:tcBdr/>
        <a:fill>
          <a:solidFill>
            <a:srgbClr val="F1F2F4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4F5FC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639"/>
              </a:solidFill>
              <a:prstDash val="solid"/>
              <a:round/>
            </a:ln>
          </a:top>
          <a:bottom>
            <a:ln w="254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4F5FC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639"/>
              </a:solidFill>
              <a:prstDash val="solid"/>
              <a:round/>
            </a:ln>
          </a:top>
          <a:bottom>
            <a:ln w="254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333639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333639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33363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12700" cap="flat">
              <a:solidFill>
                <a:srgbClr val="333639"/>
              </a:solidFill>
              <a:prstDash val="solid"/>
              <a:round/>
            </a:ln>
          </a:top>
          <a:bottom>
            <a:ln w="127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solidFill>
            <a:srgbClr val="333639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12700" cap="flat">
              <a:solidFill>
                <a:srgbClr val="333639"/>
              </a:solidFill>
              <a:prstDash val="solid"/>
              <a:round/>
            </a:ln>
          </a:top>
          <a:bottom>
            <a:ln w="127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solidFill>
            <a:srgbClr val="333639">
              <a:alpha val="20000"/>
            </a:srgbClr>
          </a:solidFill>
        </a:fill>
      </a:tcStyle>
    </a:firstCol>
    <a:lastRow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50800" cap="flat">
              <a:solidFill>
                <a:srgbClr val="333639"/>
              </a:solidFill>
              <a:prstDash val="solid"/>
              <a:round/>
            </a:ln>
          </a:top>
          <a:bottom>
            <a:ln w="127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12700" cap="flat">
              <a:solidFill>
                <a:srgbClr val="333639"/>
              </a:solidFill>
              <a:prstDash val="solid"/>
              <a:round/>
            </a:ln>
          </a:top>
          <a:bottom>
            <a:ln w="254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46" autoAdjust="0"/>
    <p:restoredTop sz="94615"/>
  </p:normalViewPr>
  <p:slideViewPr>
    <p:cSldViewPr snapToGrid="0" snapToObjects="1">
      <p:cViewPr varScale="1">
        <p:scale>
          <a:sx n="96" d="100"/>
          <a:sy n="96" d="100"/>
        </p:scale>
        <p:origin x="1320" y="176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2" name="Shape 4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479854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99726" latinLnBrk="0">
      <a:defRPr>
        <a:latin typeface="+mn-lt"/>
        <a:ea typeface="+mn-ea"/>
        <a:cs typeface="+mn-cs"/>
        <a:sym typeface="Calibri"/>
      </a:defRPr>
    </a:lvl1pPr>
    <a:lvl2pPr indent="144255" defTabSz="899726" latinLnBrk="0">
      <a:defRPr>
        <a:latin typeface="+mn-lt"/>
        <a:ea typeface="+mn-ea"/>
        <a:cs typeface="+mn-cs"/>
        <a:sym typeface="Calibri"/>
      </a:defRPr>
    </a:lvl2pPr>
    <a:lvl3pPr indent="288511" defTabSz="899726" latinLnBrk="0">
      <a:defRPr>
        <a:latin typeface="+mn-lt"/>
        <a:ea typeface="+mn-ea"/>
        <a:cs typeface="+mn-cs"/>
        <a:sym typeface="Calibri"/>
      </a:defRPr>
    </a:lvl3pPr>
    <a:lvl4pPr indent="432766" defTabSz="899726" latinLnBrk="0">
      <a:defRPr>
        <a:latin typeface="+mn-lt"/>
        <a:ea typeface="+mn-ea"/>
        <a:cs typeface="+mn-cs"/>
        <a:sym typeface="Calibri"/>
      </a:defRPr>
    </a:lvl4pPr>
    <a:lvl5pPr indent="577022" defTabSz="899726" latinLnBrk="0">
      <a:defRPr>
        <a:latin typeface="+mn-lt"/>
        <a:ea typeface="+mn-ea"/>
        <a:cs typeface="+mn-cs"/>
        <a:sym typeface="Calibri"/>
      </a:defRPr>
    </a:lvl5pPr>
    <a:lvl6pPr indent="721277" defTabSz="899726" latinLnBrk="0">
      <a:defRPr>
        <a:latin typeface="+mn-lt"/>
        <a:ea typeface="+mn-ea"/>
        <a:cs typeface="+mn-cs"/>
        <a:sym typeface="Calibri"/>
      </a:defRPr>
    </a:lvl6pPr>
    <a:lvl7pPr indent="865532" defTabSz="899726" latinLnBrk="0">
      <a:defRPr>
        <a:latin typeface="+mn-lt"/>
        <a:ea typeface="+mn-ea"/>
        <a:cs typeface="+mn-cs"/>
        <a:sym typeface="Calibri"/>
      </a:defRPr>
    </a:lvl7pPr>
    <a:lvl8pPr indent="1009788" defTabSz="899726" latinLnBrk="0">
      <a:defRPr>
        <a:latin typeface="+mn-lt"/>
        <a:ea typeface="+mn-ea"/>
        <a:cs typeface="+mn-cs"/>
        <a:sym typeface="Calibri"/>
      </a:defRPr>
    </a:lvl8pPr>
    <a:lvl9pPr indent="1154043" defTabSz="899726" latinLnBrk="0">
      <a:defRPr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294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757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757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757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7574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757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2970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757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278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8309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2984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52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304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7900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773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153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pic" sz="quarter" idx="13"/>
          </p:nvPr>
        </p:nvSpPr>
        <p:spPr>
          <a:xfrm>
            <a:off x="554082" y="3342648"/>
            <a:ext cx="2560190" cy="2575809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pic" sz="quarter" idx="14"/>
          </p:nvPr>
        </p:nvSpPr>
        <p:spPr>
          <a:xfrm>
            <a:off x="3346857" y="3342648"/>
            <a:ext cx="2560190" cy="2575809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pic" idx="13"/>
          </p:nvPr>
        </p:nvSpPr>
        <p:spPr>
          <a:xfrm>
            <a:off x="-1" y="772409"/>
            <a:ext cx="10691814" cy="6014859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ad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pic" sz="half" idx="13"/>
          </p:nvPr>
        </p:nvSpPr>
        <p:spPr>
          <a:xfrm>
            <a:off x="-1" y="772409"/>
            <a:ext cx="10691814" cy="3007429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ight Imag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90" name="Shape 290"/>
          <p:cNvSpPr>
            <a:spLocks noGrp="1"/>
          </p:cNvSpPr>
          <p:nvPr>
            <p:ph type="pic" sz="half" idx="13"/>
          </p:nvPr>
        </p:nvSpPr>
        <p:spPr>
          <a:xfrm>
            <a:off x="6153361" y="772409"/>
            <a:ext cx="4538452" cy="6014859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10022496" y="6393033"/>
            <a:ext cx="228364" cy="228748"/>
          </a:xfrm>
          <a:prstGeom prst="rect">
            <a:avLst/>
          </a:prstGeom>
          <a:ln w="12700">
            <a:miter lim="400000"/>
          </a:ln>
        </p:spPr>
        <p:txBody>
          <a:bodyPr wrap="none" lIns="56721" tIns="56721" rIns="56721" bIns="56721" anchor="ctr">
            <a:spAutoFit/>
          </a:bodyPr>
          <a:lstStyle>
            <a:lvl1pPr algn="r">
              <a:defRPr sz="742">
                <a:solidFill>
                  <a:srgbClr val="77849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534592" y="853164"/>
            <a:ext cx="9622633" cy="1322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6721" tIns="56721" rIns="56721" bIns="56721" anchor="ctr"/>
          <a:lstStyle/>
          <a:p>
            <a:r>
              <a:t>Текст заголовка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534592" y="2175876"/>
            <a:ext cx="9622633" cy="461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6721" tIns="56721" rIns="56721" bIns="56721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76" r:id="rId5"/>
  </p:sldLayoutIdLst>
  <p:transition spd="med"/>
  <p:txStyles>
    <p:titleStyle>
      <a:lvl1pPr marL="0" marR="0" indent="0" algn="l" defTabSz="755961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755961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755961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755961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755961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755961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755961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755961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755961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81808" marR="0" indent="-181808" algn="l" defTabSz="755961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1pPr>
      <a:lvl2pPr marL="454519" marR="0" indent="-212109" algn="l" defTabSz="755961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2pPr>
      <a:lvl3pPr marL="739351" marR="0" indent="-254531" algn="l" defTabSz="755961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3pPr>
      <a:lvl4pPr marL="1010043" marR="0" indent="-282812" algn="l" defTabSz="755961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4pPr>
      <a:lvl5pPr marL="1252453" marR="0" indent="-282812" algn="l" defTabSz="755961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5pPr>
      <a:lvl6pPr marL="1494863" marR="0" indent="-282812" algn="l" defTabSz="755961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6pPr>
      <a:lvl7pPr marL="1737274" marR="0" indent="-282812" algn="l" defTabSz="755961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7pPr>
      <a:lvl8pPr marL="1979685" marR="0" indent="-282812" algn="l" defTabSz="755961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8pPr>
      <a:lvl9pPr marL="2222095" marR="0" indent="-282812" algn="l" defTabSz="755961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7559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1pPr>
      <a:lvl2pPr marL="0" marR="0" indent="242410" algn="r" defTabSz="7559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2pPr>
      <a:lvl3pPr marL="0" marR="0" indent="484820" algn="r" defTabSz="7559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3pPr>
      <a:lvl4pPr marL="0" marR="0" indent="727231" algn="r" defTabSz="7559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4pPr>
      <a:lvl5pPr marL="0" marR="0" indent="969642" algn="r" defTabSz="7559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5pPr>
      <a:lvl6pPr marL="0" marR="0" indent="1212052" algn="r" defTabSz="7559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6pPr>
      <a:lvl7pPr marL="0" marR="0" indent="1454462" algn="r" defTabSz="7559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7pPr>
      <a:lvl8pPr marL="0" marR="0" indent="1696872" algn="r" defTabSz="7559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8pPr>
      <a:lvl9pPr marL="0" marR="0" indent="1939283" algn="r" defTabSz="7559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1813" cy="7559529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300" y="694725"/>
            <a:ext cx="3648456" cy="1243584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018506" y="5678527"/>
            <a:ext cx="0" cy="1149328"/>
          </a:xfrm>
          <a:prstGeom prst="line">
            <a:avLst/>
          </a:prstGeom>
          <a:noFill/>
          <a:ln w="12700" cap="flat">
            <a:solidFill>
              <a:srgbClr val="004F9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Прямоугольник 11"/>
          <p:cNvSpPr/>
          <p:nvPr/>
        </p:nvSpPr>
        <p:spPr>
          <a:xfrm>
            <a:off x="1203302" y="5631451"/>
            <a:ext cx="9488511" cy="12831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800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ДОКЛАД МЭРА ГОРОДА ЯРОСЛАВЛЯ НА </a:t>
            </a:r>
            <a:br>
              <a:rPr lang="ru-RU" sz="2800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sz="2800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ЕЖЕГОДНОЙ КОНФЕРЕНЦИИ РАБОТНИКОВ ОБРАЗОВАНИЯ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203302" y="6953271"/>
            <a:ext cx="3859337" cy="4360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1800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АВГУСТ 2025 </a:t>
            </a:r>
            <a:r>
              <a:rPr lang="en-US" sz="1800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|</a:t>
            </a:r>
            <a:r>
              <a:rPr lang="ru-RU" sz="1800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  ЯРОСЛАВЛЬ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10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24122" y="536604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754A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ОБЪЁМ ФИНАНСИРОВАНИЯ</a:t>
            </a:r>
            <a:endParaRPr lang="ru-RU" sz="2400" b="1" dirty="0">
              <a:solidFill>
                <a:srgbClr val="004F9F"/>
              </a:solidFill>
              <a:latin typeface="Times New Roman" panose="02020603050405020304" pitchFamily="18" charset="0"/>
              <a:ea typeface="Times New Roman" charset="0"/>
              <a:cs typeface="Times New Roman" panose="02020603050405020304" pitchFamily="18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920623"/>
              </p:ext>
            </p:extLst>
          </p:nvPr>
        </p:nvGraphicFramePr>
        <p:xfrm>
          <a:off x="538468" y="1466853"/>
          <a:ext cx="9615182" cy="5867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2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5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68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ГОРОДСКОЙ БЮДЖЕТ</a:t>
                      </a:r>
                    </a:p>
                  </a:txBody>
                  <a:tcPr anchor="ctr">
                    <a:solidFill>
                      <a:srgbClr val="446FE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ОБЛАСТНОЙ БЮДЖЕТ</a:t>
                      </a:r>
                    </a:p>
                  </a:txBody>
                  <a:tcPr anchor="ctr">
                    <a:solidFill>
                      <a:srgbClr val="446FE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БЮДЖЕТ</a:t>
                      </a:r>
                    </a:p>
                  </a:txBody>
                  <a:tcPr anchor="ctr">
                    <a:solidFill>
                      <a:srgbClr val="446FE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ВНЕБЮДЖЕТНЫЕ ИСТОЧНИКИ</a:t>
                      </a:r>
                    </a:p>
                  </a:txBody>
                  <a:tcPr anchor="ctr">
                    <a:solidFill>
                      <a:srgbClr val="446FE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157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Всего: </a:t>
                      </a:r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776299"/>
                          </a:solidFill>
                          <a:latin typeface="Times New Roman"/>
                        </a:rPr>
                        <a:t>354, 101 млн. руб.</a:t>
                      </a:r>
                      <a:endParaRPr lang="en-US" sz="1800" b="1" dirty="0">
                        <a:solidFill>
                          <a:srgbClr val="776299"/>
                        </a:solidFill>
                        <a:latin typeface="Times New Roman"/>
                      </a:endParaRPr>
                    </a:p>
                    <a:p>
                      <a:pPr algn="ctr"/>
                      <a:endParaRPr lang="ru-RU" sz="1800" dirty="0"/>
                    </a:p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Отрасль</a:t>
                      </a:r>
                      <a:r>
                        <a:rPr lang="ru-RU" sz="1800" b="1" dirty="0">
                          <a:solidFill>
                            <a:srgbClr val="EE5031"/>
                          </a:solidFill>
                          <a:latin typeface="Times New Roman"/>
                        </a:rPr>
                        <a:t> </a:t>
                      </a:r>
                      <a:endParaRPr lang="ru-RU" sz="1800" dirty="0"/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776299"/>
                          </a:solidFill>
                          <a:latin typeface="Times New Roman"/>
                        </a:rPr>
                        <a:t>171, 643</a:t>
                      </a:r>
                      <a:r>
                        <a:rPr lang="ru-RU" sz="1800" b="1" baseline="0" dirty="0">
                          <a:solidFill>
                            <a:srgbClr val="776299"/>
                          </a:solidFill>
                          <a:latin typeface="Times New Roman"/>
                        </a:rPr>
                        <a:t> млн</a:t>
                      </a:r>
                      <a:r>
                        <a:rPr lang="ru-RU" sz="1800" b="1" dirty="0">
                          <a:solidFill>
                            <a:srgbClr val="776299"/>
                          </a:solidFill>
                          <a:latin typeface="Times New Roman"/>
                        </a:rPr>
                        <a:t>. руб.</a:t>
                      </a:r>
                      <a:endParaRPr lang="en-US" sz="1800" b="1" dirty="0">
                        <a:solidFill>
                          <a:srgbClr val="776299"/>
                        </a:solidFill>
                        <a:latin typeface="Times New Roman"/>
                      </a:endParaRPr>
                    </a:p>
                    <a:p>
                      <a:pPr algn="ctr"/>
                      <a:endParaRPr lang="ru-RU" sz="1800" dirty="0"/>
                    </a:p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Благоустройство территорий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776299"/>
                          </a:solidFill>
                          <a:latin typeface="Times New Roman"/>
                        </a:rPr>
                        <a:t>78, 271 млн. руб.</a:t>
                      </a:r>
                      <a:endParaRPr lang="en-US" sz="1800" b="1" dirty="0">
                        <a:solidFill>
                          <a:srgbClr val="776299"/>
                        </a:solidFill>
                        <a:latin typeface="Times New Roman"/>
                      </a:endParaRPr>
                    </a:p>
                    <a:p>
                      <a:pPr algn="ctr"/>
                      <a:endParaRPr lang="ru-RU" sz="1800" dirty="0"/>
                    </a:p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Депутаты муниципалитета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776299"/>
                          </a:solidFill>
                          <a:latin typeface="Times New Roman"/>
                        </a:rPr>
                        <a:t>60, 357 млн. руб.</a:t>
                      </a:r>
                      <a:endParaRPr lang="en-US" sz="1800" b="1" dirty="0">
                        <a:solidFill>
                          <a:srgbClr val="776299"/>
                        </a:solidFill>
                        <a:latin typeface="Times New Roman"/>
                      </a:endParaRPr>
                    </a:p>
                    <a:p>
                      <a:pPr algn="ctr"/>
                      <a:endParaRPr lang="ru-RU" sz="1800" dirty="0"/>
                    </a:p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Обустройство спортивных площадок</a:t>
                      </a:r>
                      <a:r>
                        <a:rPr lang="ru-RU" sz="1800" b="1" dirty="0">
                          <a:solidFill>
                            <a:srgbClr val="EE5031"/>
                          </a:solidFill>
                          <a:latin typeface="Times New Roman"/>
                        </a:rPr>
                        <a:t> </a:t>
                      </a:r>
                      <a:endParaRPr lang="ru-RU" sz="1800" dirty="0"/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776299"/>
                          </a:solidFill>
                          <a:latin typeface="Times New Roman"/>
                        </a:rPr>
                        <a:t>43, 829 млн. руб</a:t>
                      </a:r>
                      <a:r>
                        <a:rPr lang="ru-RU" sz="1600" b="1" dirty="0">
                          <a:solidFill>
                            <a:srgbClr val="776299"/>
                          </a:solidFill>
                          <a:latin typeface="Times New Roman"/>
                        </a:rPr>
                        <a:t>.</a:t>
                      </a:r>
                      <a:endParaRPr lang="ru-RU" sz="1600" dirty="0"/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Всего:</a:t>
                      </a: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EE503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 </a:t>
                      </a: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76299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193, 489 млн. руб.</a:t>
                      </a:r>
                      <a:b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76299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</a:b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33639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Депутаты области </a:t>
                      </a: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76299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30, 397 млн. руб.</a:t>
                      </a:r>
                      <a:endParaRPr kumimoji="0" lang="en-US" sz="1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776299"/>
                        </a:solidFill>
                        <a:effectLst/>
                        <a:uLnTx/>
                        <a:uFillTx/>
                        <a:latin typeface="Times New Roman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33639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Губернаторский проект </a:t>
                      </a: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«Решаем вместе»</a:t>
                      </a: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76299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121, 570 млн. руб.</a:t>
                      </a:r>
                      <a:endParaRPr kumimoji="0" lang="en-US" sz="1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776299"/>
                        </a:solidFill>
                        <a:effectLst/>
                        <a:uLnTx/>
                        <a:uFillTx/>
                        <a:latin typeface="Times New Roman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33639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ШИБ</a:t>
                      </a:r>
                      <a:r>
                        <a:rPr kumimoji="0" lang="ru-RU" sz="1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sym typeface="Calibri"/>
                        </a:rPr>
                        <a:t>: </a:t>
                      </a: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76299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5 млн. руб.</a:t>
                      </a:r>
                      <a:endParaRPr kumimoji="0" lang="en-US" sz="1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776299"/>
                        </a:solidFill>
                        <a:effectLst/>
                        <a:uLnTx/>
                        <a:uFillTx/>
                        <a:latin typeface="Times New Roman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33639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Благоустройство территорий</a:t>
                      </a: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76299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23, 528 млн. руб.</a:t>
                      </a:r>
                      <a:endParaRPr kumimoji="0" lang="en-US" sz="1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776299"/>
                        </a:solidFill>
                        <a:effectLst/>
                        <a:uLnTx/>
                        <a:uFillTx/>
                        <a:latin typeface="Times New Roman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33639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АТЗ спортивных площадок</a:t>
                      </a: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76299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12, 992 млн. руб.</a:t>
                      </a:r>
                      <a:endParaRPr kumimoji="0" lang="ru-RU" sz="1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33639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</a:br>
                      <a:b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</a:br>
                      <a:b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</a:br>
                      <a:b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</a:br>
                      <a:b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</a:br>
                      <a:b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</a:br>
                      <a:b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</a:b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Капитальный </a:t>
                      </a: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ремонт 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marL="0" marR="0" lvl="0" indent="0" algn="ctr" defTabSz="899726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76299"/>
                          </a:solidFill>
                          <a:effectLst/>
                          <a:uLnTx/>
                          <a:uFillTx/>
                          <a:latin typeface="Times New Roman"/>
                          <a:sym typeface="Calibri"/>
                        </a:rPr>
                        <a:t>91, 349 млн. руб.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33639"/>
                        </a:solidFill>
                        <a:effectLst/>
                        <a:uLnTx/>
                        <a:uFillTx/>
                        <a:latin typeface="+mn-lt"/>
                        <a:sym typeface="Calibri"/>
                      </a:endParaRPr>
                    </a:p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b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b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b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b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b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b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Средства инвесторов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(ПАО «Автодизель»)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776299"/>
                          </a:solidFill>
                          <a:latin typeface="Times New Roman"/>
                        </a:rPr>
                        <a:t>8 млн. руб.</a:t>
                      </a:r>
                      <a:endParaRPr lang="ru-RU" sz="1800" dirty="0"/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16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11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49224" y="1459552"/>
            <a:ext cx="939336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стартовала в 2024 году. В проекте участвуют школы №26 и №52. Им выделено по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рублей.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942392" y="325903"/>
            <a:ext cx="6655369" cy="8720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БЛАГОУСТРОЙСТВО ПРИШКОЛЬНЫХ ТЕРРИТОРИЙ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4"/>
          <a:stretch/>
        </p:blipFill>
        <p:spPr bwMode="auto">
          <a:xfrm>
            <a:off x="637604" y="2479260"/>
            <a:ext cx="4924996" cy="4403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1" r="14287"/>
          <a:stretch/>
        </p:blipFill>
        <p:spPr bwMode="auto">
          <a:xfrm>
            <a:off x="5819775" y="2476179"/>
            <a:ext cx="4202617" cy="440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37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12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8468" y="1404795"/>
            <a:ext cx="9630892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ремонт спортивных площадок проводится </a:t>
            </a:r>
          </a:p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школах. </a:t>
            </a:r>
          </a:p>
          <a:p>
            <a:endParaRPr lang="ru-RU" sz="2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09067" y="546580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СПОРТИВНЫЕ ПЛОЩАДКИ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19" y="2324100"/>
            <a:ext cx="8560774" cy="481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715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13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0990" y="1553304"/>
            <a:ext cx="9630892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спортивным площадкам образовательных учреждений будет осуществляться по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коду</a:t>
            </a:r>
          </a:p>
          <a:p>
            <a:endParaRPr lang="ru-RU" sz="2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09067" y="546580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БЕЗОПАСНОСТЬ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42" y="2760470"/>
            <a:ext cx="7918258" cy="445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31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0470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14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09067" y="546580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ПРОЕКТ «РЕШАЕМ ВМЕСТЕ»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8468" y="1403998"/>
            <a:ext cx="9630892" cy="16927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«Решаем вместе» из областного бюджета выделено более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млн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</a:t>
            </a:r>
          </a:p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городским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софинансированием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366" y="2796818"/>
            <a:ext cx="7695096" cy="432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96405" y="7125310"/>
            <a:ext cx="815024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0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кабинета биологии в школе №42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0470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15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8468" y="1404795"/>
            <a:ext cx="9767582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году участие в проекте принимают 4 школы и ОК №1 «Лидер». Каждому учреждению выделено по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из городского и областного бюджетов.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009067" y="382939"/>
            <a:ext cx="6655369" cy="8720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ШКОЛЬНОЕ ИНИЦИАТИВНОЕ БЮДЖЕТИРОВАНИЕ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782" y="2512791"/>
            <a:ext cx="8150245" cy="458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96405" y="7125310"/>
            <a:ext cx="815024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0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кабинета информатики в школе №43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33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0470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16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8468" y="4069613"/>
            <a:ext cx="519245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культурных инициатив</a:t>
            </a:r>
          </a:p>
          <a:p>
            <a:endParaRPr lang="ru-RU" sz="2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09067" y="503824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ГРАНТЫ В СФЕРЕ ОБРАЗОВАНИЯ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pic>
        <p:nvPicPr>
          <p:cNvPr id="1030" name="Picture 6" descr="Конкурс президентских грантов на реализацию проектов">
            <a:extLst>
              <a:ext uri="{FF2B5EF4-FFF2-40B4-BE49-F238E27FC236}">
                <a16:creationId xmlns:a16="http://schemas.microsoft.com/office/drawing/2014/main" id="{DDE61AFB-494A-CA15-7693-0CDC05197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" y="4655468"/>
            <a:ext cx="4390312" cy="221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Фонд &quot;Владимира Потанина&quot;">
            <a:extLst>
              <a:ext uri="{FF2B5EF4-FFF2-40B4-BE49-F238E27FC236}">
                <a16:creationId xmlns:a16="http://schemas.microsoft.com/office/drawing/2014/main" id="{302FD9A8-38AF-D8AD-1A0D-D9CD39D38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391" y="4655468"/>
            <a:ext cx="2223779" cy="222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2A6E32-15B7-2314-A5B9-D1DCD1753925}"/>
              </a:ext>
            </a:extLst>
          </p:cNvPr>
          <p:cNvSpPr txBox="1"/>
          <p:nvPr/>
        </p:nvSpPr>
        <p:spPr>
          <a:xfrm flipH="1">
            <a:off x="6061860" y="3884716"/>
            <a:ext cx="4316840" cy="730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marL="0" marR="0" indent="0" algn="ctr" defTabSz="14257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kern="1800" spc="25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Благотворительный фонд </a:t>
            </a:r>
          </a:p>
          <a:p>
            <a:pPr marL="0" marR="0" indent="0" algn="ctr" defTabSz="14257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kern="1800" spc="25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Владимира Потанина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2000" i="0" strike="noStrike" cap="none" spc="0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1040" name="Picture 16">
            <a:extLst>
              <a:ext uri="{FF2B5EF4-FFF2-40B4-BE49-F238E27FC236}">
                <a16:creationId xmlns:a16="http://schemas.microsoft.com/office/drawing/2014/main" id="{A0C40BC9-0631-7AF5-0897-C404C580DC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4" r="18854"/>
          <a:stretch/>
        </p:blipFill>
        <p:spPr bwMode="auto">
          <a:xfrm>
            <a:off x="1073426" y="2141551"/>
            <a:ext cx="3498574" cy="166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6ADAC8-12CF-DCE0-318B-8CE8907B3932}"/>
              </a:ext>
            </a:extLst>
          </p:cNvPr>
          <p:cNvSpPr txBox="1"/>
          <p:nvPr/>
        </p:nvSpPr>
        <p:spPr>
          <a:xfrm>
            <a:off x="1703448" y="1559795"/>
            <a:ext cx="2238529" cy="545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6721" tIns="56721" rIns="56721" bIns="56721" numCol="1" spcCol="38100" rtlCol="0" anchor="t">
            <a:spAutoFit/>
          </a:bodyPr>
          <a:lstStyle/>
          <a:p>
            <a:pPr marL="0" marR="0" indent="0" algn="l" defTabSz="14257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spc="0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Росмолодёжь</a:t>
            </a:r>
          </a:p>
        </p:txBody>
      </p:sp>
      <p:pic>
        <p:nvPicPr>
          <p:cNvPr id="8" name="Picture 6" descr="Движение Первых» запустило новый сезон Грантового конкурса">
            <a:extLst>
              <a:ext uri="{FF2B5EF4-FFF2-40B4-BE49-F238E27FC236}">
                <a16:creationId xmlns:a16="http://schemas.microsoft.com/office/drawing/2014/main" id="{FB0CBBA7-7136-A0A2-9418-A1C4FFE7A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754" y="2011325"/>
            <a:ext cx="1817051" cy="181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105A32-3111-41F0-494B-D1DC80719EE9}"/>
              </a:ext>
            </a:extLst>
          </p:cNvPr>
          <p:cNvSpPr txBox="1"/>
          <p:nvPr/>
        </p:nvSpPr>
        <p:spPr>
          <a:xfrm>
            <a:off x="6796764" y="1444238"/>
            <a:ext cx="3631096" cy="976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defTabSz="1425786"/>
            <a:r>
              <a:rPr kumimoji="0" lang="ru-RU" sz="2800" b="0" i="0" u="none" strike="noStrike" cap="none" spc="0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Движение первых</a:t>
            </a:r>
          </a:p>
          <a:p>
            <a:pPr marL="0" marR="0" indent="0" algn="l" defTabSz="14257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0" normalizeH="0" baseline="0" dirty="0">
              <a:ln>
                <a:noFill/>
              </a:ln>
              <a:solidFill>
                <a:srgbClr val="333639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746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0470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17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5144" y="2247615"/>
            <a:ext cx="4740762" cy="47089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Наибольшую активность в голосовании проявили именно образовательные учреждения. </a:t>
            </a:r>
          </a:p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школам и детским садам, достигшим лучших показателей,  </a:t>
            </a:r>
          </a:p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выделены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млн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из бюджета города на проведение ремонтных работ.</a:t>
            </a:r>
          </a:p>
          <a:p>
            <a:pPr algn="ctr"/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09066" y="387808"/>
            <a:ext cx="6655369" cy="8720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ФОРМИРОВАНИЕ КОМФОРТНОЙ ГОРОДСКОЙ СРЕДЫ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985" y="2462070"/>
            <a:ext cx="4529175" cy="3516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85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6"/>
          <a:stretch/>
        </p:blipFill>
        <p:spPr>
          <a:xfrm>
            <a:off x="0" y="509665"/>
            <a:ext cx="10691813" cy="6472742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784330" y="5126636"/>
            <a:ext cx="0" cy="1086787"/>
          </a:xfrm>
          <a:prstGeom prst="line">
            <a:avLst/>
          </a:prstGeom>
          <a:noFill/>
          <a:ln w="12700" cap="flat">
            <a:solidFill>
              <a:srgbClr val="004F9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Прямоугольник 11"/>
          <p:cNvSpPr/>
          <p:nvPr/>
        </p:nvSpPr>
        <p:spPr>
          <a:xfrm>
            <a:off x="5032756" y="5459063"/>
            <a:ext cx="5396196" cy="4360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100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СПАСИБО ЗА ВНИМАНИЕ</a:t>
            </a:r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25" y="4925504"/>
            <a:ext cx="3441421" cy="117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300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52495" y="1547386"/>
            <a:ext cx="9551777" cy="58323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расходов: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29,4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 (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96,1% 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плану, рост на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3,7 млрд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руб.).</a:t>
            </a:r>
          </a:p>
          <a:p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расходования: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 социальных учреждений: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386 млн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Благоустройство: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1,06 млрд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 (рост в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1,9 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раза)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проекты: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3,9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 (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92,4% 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плана)</a:t>
            </a:r>
          </a:p>
          <a:p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управления: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бюджетных средств: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295,2 млн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 (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+20,5%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снижен на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 и составляет 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6,9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Грантовое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финансирование: более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 для социальных проектов</a:t>
            </a: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0797" y="525477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БЮДЖЕТ ГОРОДА В 2024 ГОДУ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1959" y="2074414"/>
            <a:ext cx="9135804" cy="47397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протяжённость дорог составляет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762,2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мероприятий по ремонту автомобильных дорог составило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2,8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 (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+31,3%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 году приведены в норму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45,5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км на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участках (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+2,3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 дополнительно), в том числе выполнен ямочный ремонт на площади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47,2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кв. м. (увеличение на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40%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новых остановочных павильонов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протяженности автомобильных дорог отвечающих нормативным требованиям увеличилась на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6,1%</a:t>
            </a: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0797" y="380886"/>
            <a:ext cx="6655369" cy="8720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ДОРОГИ И ПОДЪЕЗДЫ К СОЦИАЛЬНЫМ ОБЪЕКТАМ</a:t>
            </a:r>
            <a:endParaRPr lang="ru-RU" sz="1600" b="1" dirty="0">
              <a:solidFill>
                <a:srgbClr val="004F9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3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91590" y="1658695"/>
            <a:ext cx="9377770" cy="6017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«Наши дворы» благоустроено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дворов. Общая площадь благоустройства составила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83,3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кв. м.</a:t>
            </a:r>
          </a:p>
          <a:p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национальных проектов реализовано благоустройство общественных территорий города: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Свято-Введенский Толгский женский монастырь;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у Вечного огня и Успенского собора;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Павловский парк на берегу Волги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 году работы производились: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«Парк 30-летия Победы»;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«Парк у ДК «Гамма»;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«Парк «Судостроителей»;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«Сквер 950-летия Ярославля». </a:t>
            </a:r>
          </a:p>
          <a:p>
            <a:endParaRPr lang="ru-RU" sz="27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0797" y="525477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БЛАГОУСТРОЙСТВО</a:t>
            </a:r>
            <a:endParaRPr lang="ru-RU" sz="1600" b="1" dirty="0">
              <a:solidFill>
                <a:srgbClr val="004F9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4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5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1959" y="1854132"/>
            <a:ext cx="8924207" cy="51706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заключено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договоров о комплексном развитии незастроенных территорий.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жилищный фонд при реализации договоров о КРТ составит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677,5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кв. 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заключенных договоров застройщики должны будут безвозмездно передать в муниципальную собственность города благоустроенные жилые помещения, общей площадью не менее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2,9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кв. м., и обеспечить строительство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детских садов на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 в Заволжском районе и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 во Фрунзенском районе.</a:t>
            </a:r>
          </a:p>
          <a:p>
            <a:pPr algn="just"/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0797" y="525477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ГРАДОСТРОИТЕЛЬСТВО </a:t>
            </a:r>
            <a:endParaRPr lang="ru-RU" sz="1600" b="1" dirty="0">
              <a:solidFill>
                <a:srgbClr val="004F9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0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6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8478" y="1473208"/>
            <a:ext cx="9490882" cy="60324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Ведется сотрудничество с городами-партнерами в гуманитарной, культурной, молодежной, спортивной и экономической сферах.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2023-2024 годах Ярославль и Полоцк (Беларусь) реализовали образовательный проект, посвященный Великой Отечественной войне.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сентябре 2024 года состоялся образовательный обмен  делегации средней школы №43 с гимназией китайского города Чэнду.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апреле 2025 года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делегации ярославских школ №43 и №49  посетили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Цзюцзян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Чунцин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организованы совместные проекты с Абхазией и Киргизией. </a:t>
            </a: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0797" y="325903"/>
            <a:ext cx="6655369" cy="835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РАСШИРЕНИЕ МЕЖДУНАРОДНЫХ СВЯЗЕЙ 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1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7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33556" y="1954378"/>
            <a:ext cx="8829972" cy="43088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 возрасте от 3 до 7 лет получили места в детских садах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высшие учебные заведения поступили на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2,9%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больше выпускников по сравнению с предыдущим годом. При этом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73%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выпускников поступили в ВУЗы Ярославской области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Обеспечены отдых и оздоровление более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детей и подростков</a:t>
            </a: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0797" y="525477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СОЦИАЛЬНАЯ СФЕРА В 2024 ГОДУ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9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8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60037" y="1463784"/>
            <a:ext cx="5904808" cy="62632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Открыта новая школа на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1100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мест, строятся две школы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укрепление материально-технической базы образовательных учреждений выделено более        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900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 ремонт зданий и приобретено оборудование в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182 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на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208,5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повышение уровня антитеррористической безопасности выделено </a:t>
            </a:r>
            <a:r>
              <a:rPr lang="ru-RU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144,2 млн</a:t>
            </a:r>
            <a:r>
              <a:rPr lang="ru-RU" sz="27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0797" y="525477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СОЦИАЛЬНАЯ СФЕРА В 2024 ГОДУ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4845" y="1818527"/>
            <a:ext cx="3504144" cy="22530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r="14857"/>
          <a:stretch/>
        </p:blipFill>
        <p:spPr>
          <a:xfrm>
            <a:off x="6453619" y="4210679"/>
            <a:ext cx="3504144" cy="241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4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741"/>
            <a:ext cx="10691813" cy="7559529"/>
          </a:xfrm>
          <a:prstGeom prst="rect">
            <a:avLst/>
          </a:prstGeom>
        </p:spPr>
      </p:pic>
      <p:sp>
        <p:nvSpPr>
          <p:cNvPr id="485" name="Shape 485"/>
          <p:cNvSpPr>
            <a:spLocks noGrp="1"/>
          </p:cNvSpPr>
          <p:nvPr>
            <p:ph type="sldNum" sz="quarter" idx="2"/>
          </p:nvPr>
        </p:nvSpPr>
        <p:spPr>
          <a:xfrm>
            <a:off x="9746166" y="235655"/>
            <a:ext cx="423194" cy="10156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fld id="{86CB4B4D-7CA3-9044-876B-883B54F8677D}" type="slidenum">
              <a:rPr sz="6600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9</a:t>
            </a:fld>
            <a:endParaRPr sz="6600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732558" y="1901654"/>
            <a:ext cx="4244297" cy="51706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 и спорт:</a:t>
            </a: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Спортом занимаются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289,7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ярославцев (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54,5%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от 3 до 79 лет)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более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650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спортивных событий, участниками которых стали более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человек</a:t>
            </a:r>
          </a:p>
          <a:p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90797" y="525477"/>
            <a:ext cx="6655369" cy="399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>
                <a:solidFill>
                  <a:srgbClr val="004F9F"/>
                </a:solidFill>
                <a:latin typeface="Times New Roman" charset="0"/>
                <a:ea typeface="Times New Roman" charset="0"/>
                <a:cs typeface="Times New Roman" charset="0"/>
              </a:rPr>
              <a:t>СОЦИАЛЬНАЯ СФЕРА В 2024 ГОДУ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8" y="243150"/>
            <a:ext cx="2255520" cy="76809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2641" y="1581250"/>
            <a:ext cx="3714682" cy="25967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2641" y="4379494"/>
            <a:ext cx="3714682" cy="253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6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333639"/>
      </a:dk1>
      <a:lt1>
        <a:srgbClr val="F4F5FC"/>
      </a:lt1>
      <a:dk2>
        <a:srgbClr val="A7A7A7"/>
      </a:dk2>
      <a:lt2>
        <a:srgbClr val="535353"/>
      </a:lt2>
      <a:accent1>
        <a:srgbClr val="EE5031"/>
      </a:accent1>
      <a:accent2>
        <a:srgbClr val="FFB640"/>
      </a:accent2>
      <a:accent3>
        <a:srgbClr val="53BC71"/>
      </a:accent3>
      <a:accent4>
        <a:srgbClr val="57ADCD"/>
      </a:accent4>
      <a:accent5>
        <a:srgbClr val="776299"/>
      </a:accent5>
      <a:accent6>
        <a:srgbClr val="AAB2BD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52B75"/>
        </a:solidFill>
        <a:ln w="12700">
          <a:miter lim="400000"/>
        </a:ln>
      </a:spPr>
      <a:bodyPr lIns="27283" tIns="27283" rIns="27283" bIns="27283" anchor="ctr"/>
      <a:lstStyle>
        <a:defPPr algn="ctr">
          <a:defRPr sz="745">
            <a:solidFill>
              <a:srgbClr val="F4F5FC"/>
            </a:solidFill>
            <a:latin typeface="Arial" charset="0"/>
            <a:ea typeface="Arial" charset="0"/>
            <a:cs typeface="Arial" charset="0"/>
          </a:defRPr>
        </a:defPPr>
      </a:lstStyle>
    </a:spDef>
    <a:lnDef>
      <a:spPr>
        <a:noFill/>
        <a:ln w="6350" cap="flat">
          <a:solidFill>
            <a:srgbClr val="152B75"/>
          </a:solidFill>
          <a:prstDash val="solid"/>
          <a:miter lim="800000"/>
        </a:ln>
        <a:effectLst/>
        <a:sp3d/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6721" tIns="56721" rIns="56721" bIns="56721" numCol="1" spcCol="38100" rtlCol="0" anchor="t">
        <a:spAutoFit/>
      </a:bodyPr>
      <a:lstStyle>
        <a:defPPr marL="0" marR="0" indent="0" algn="l" defTabSz="14257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33363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E5031"/>
      </a:accent1>
      <a:accent2>
        <a:srgbClr val="FFB640"/>
      </a:accent2>
      <a:accent3>
        <a:srgbClr val="53BC71"/>
      </a:accent3>
      <a:accent4>
        <a:srgbClr val="57ADCD"/>
      </a:accent4>
      <a:accent5>
        <a:srgbClr val="776299"/>
      </a:accent5>
      <a:accent6>
        <a:srgbClr val="AAB2BD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4F5FC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56721" tIns="56721" rIns="56721" bIns="56721" numCol="1" spcCol="38100" rtlCol="0" anchor="ctr">
        <a:spAutoFit/>
      </a:bodyPr>
      <a:lstStyle>
        <a:defPPr marL="0" marR="0" indent="0" algn="l" defTabSz="14257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33363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6721" tIns="56721" rIns="56721" bIns="56721" numCol="1" spcCol="38100" rtlCol="0" anchor="t">
        <a:spAutoFit/>
      </a:bodyPr>
      <a:lstStyle>
        <a:defPPr marL="0" marR="0" indent="0" algn="l" defTabSz="14257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33363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1631</TotalTime>
  <Words>923</Words>
  <Application>Microsoft Macintosh PowerPoint</Application>
  <PresentationFormat>Произвольный</PresentationFormat>
  <Paragraphs>137</Paragraphs>
  <Slides>18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Roboto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Матвей Просяник</cp:lastModifiedBy>
  <cp:revision>160</cp:revision>
  <dcterms:modified xsi:type="dcterms:W3CDTF">2025-08-25T14:32:15Z</dcterms:modified>
</cp:coreProperties>
</file>