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ink/ink3.xml" ContentType="application/inkml+xml"/>
  <Override PartName="/ppt/ink/ink4.xml" ContentType="application/inkml+xml"/>
  <Override PartName="/ppt/ink/ink5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ink/ink74.xml" ContentType="application/inkml+xml"/>
  <Override PartName="/ppt/ink/ink75.xml" ContentType="application/inkml+xml"/>
  <Override PartName="/ppt/ink/ink76.xml" ContentType="application/inkml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ink/ink1.xml" ContentType="application/inkml+xml"/>
  <Override PartName="/ppt/ink/ink2.xml" ContentType="application/inkml+xml"/>
  <Override PartName="/ppt/ink/ink6.xml" ContentType="application/inkml+xml"/>
  <Override PartName="/ppt/ink/ink7.xml" ContentType="application/inkml+xml"/>
  <Override PartName="/ppt/ink/ink11.xml" ContentType="application/inkml+xml"/>
  <Override PartName="/ppt/ink/ink12.xml" ContentType="application/inkml+xml"/>
  <Override PartName="/ppt/ink/ink16.xml" ContentType="application/inkml+xml"/>
  <Override PartName="/ppt/ink/ink17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7.xml" ContentType="application/inkml+xml"/>
  <Override PartName="/ppt/ink/ink78.xml" ContentType="application/inkml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2"/>
  </p:notesMasterIdLst>
  <p:sldIdLst>
    <p:sldId id="256" r:id="rId2"/>
    <p:sldId id="558" r:id="rId3"/>
    <p:sldId id="559" r:id="rId4"/>
    <p:sldId id="614" r:id="rId5"/>
    <p:sldId id="615" r:id="rId6"/>
    <p:sldId id="616" r:id="rId7"/>
    <p:sldId id="617" r:id="rId8"/>
    <p:sldId id="631" r:id="rId9"/>
    <p:sldId id="618" r:id="rId10"/>
    <p:sldId id="619" r:id="rId11"/>
    <p:sldId id="620" r:id="rId12"/>
    <p:sldId id="622" r:id="rId13"/>
    <p:sldId id="632" r:id="rId14"/>
    <p:sldId id="633" r:id="rId15"/>
    <p:sldId id="593" r:id="rId16"/>
    <p:sldId id="520" r:id="rId17"/>
    <p:sldId id="611" r:id="rId18"/>
    <p:sldId id="594" r:id="rId19"/>
    <p:sldId id="610" r:id="rId20"/>
    <p:sldId id="612" r:id="rId21"/>
    <p:sldId id="566" r:id="rId22"/>
    <p:sldId id="568" r:id="rId23"/>
    <p:sldId id="453" r:id="rId24"/>
    <p:sldId id="595" r:id="rId25"/>
    <p:sldId id="634" r:id="rId26"/>
    <p:sldId id="575" r:id="rId27"/>
    <p:sldId id="635" r:id="rId28"/>
    <p:sldId id="579" r:id="rId29"/>
    <p:sldId id="600" r:id="rId30"/>
    <p:sldId id="602" r:id="rId31"/>
    <p:sldId id="636" r:id="rId32"/>
    <p:sldId id="613" r:id="rId33"/>
    <p:sldId id="638" r:id="rId34"/>
    <p:sldId id="639" r:id="rId35"/>
    <p:sldId id="640" r:id="rId36"/>
    <p:sldId id="641" r:id="rId37"/>
    <p:sldId id="603" r:id="rId38"/>
    <p:sldId id="642" r:id="rId39"/>
    <p:sldId id="643" r:id="rId40"/>
    <p:sldId id="644" r:id="rId41"/>
    <p:sldId id="645" r:id="rId42"/>
    <p:sldId id="646" r:id="rId43"/>
    <p:sldId id="647" r:id="rId44"/>
    <p:sldId id="648" r:id="rId45"/>
    <p:sldId id="649" r:id="rId46"/>
    <p:sldId id="650" r:id="rId47"/>
    <p:sldId id="651" r:id="rId48"/>
    <p:sldId id="652" r:id="rId49"/>
    <p:sldId id="607" r:id="rId50"/>
    <p:sldId id="508" r:id="rId51"/>
  </p:sldIdLst>
  <p:sldSz cx="13439775" cy="7559675"/>
  <p:notesSz cx="6858000" cy="9144000"/>
  <p:defaultTextStyle>
    <a:defPPr>
      <a:defRPr lang="ru-RU"/>
    </a:defPPr>
    <a:lvl1pPr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1pPr>
    <a:lvl2pPr marL="457200" indent="-169863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2pPr>
    <a:lvl3pPr marL="914400" indent="-338138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3pPr>
    <a:lvl4pPr marL="1371600" indent="-506413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4pPr>
    <a:lvl5pPr marL="1828800" indent="-676275" algn="l" defTabSz="898525" rtl="0" eaLnBrk="0" fontAlgn="base" hangingPunct="0">
      <a:spcBef>
        <a:spcPct val="0"/>
      </a:spcBef>
      <a:spcAft>
        <a:spcPct val="0"/>
      </a:spcAft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5pPr>
    <a:lvl6pPr marL="22860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6pPr>
    <a:lvl7pPr marL="27432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7pPr>
    <a:lvl8pPr marL="32004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8pPr>
    <a:lvl9pPr marL="3657600" algn="l" defTabSz="914400" rtl="0" eaLnBrk="1" latinLnBrk="0" hangingPunct="1">
      <a:defRPr sz="1700" kern="1200">
        <a:solidFill>
          <a:srgbClr val="333639"/>
        </a:solidFill>
        <a:latin typeface="Calibri" pitchFamily="34" charset="0"/>
        <a:ea typeface="Calibri" pitchFamily="34" charset="0"/>
        <a:cs typeface="Calibri" pitchFamily="34" charset="0"/>
        <a:sym typeface="Calibri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81" userDrawn="1">
          <p15:clr>
            <a:srgbClr val="A4A3A4"/>
          </p15:clr>
        </p15:guide>
        <p15:guide id="2" pos="423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347E1"/>
    <a:srgbClr val="63BDE1"/>
    <a:srgbClr val="64BDE1"/>
    <a:srgbClr val="004F9F"/>
    <a:srgbClr val="1C89BA"/>
    <a:srgbClr val="64B7E1"/>
    <a:srgbClr val="3399FF"/>
    <a:srgbClr val="C3DEFB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F8CFCC"/>
          </a:solidFill>
        </a:fill>
      </a:tcStyle>
    </a:wholeTbl>
    <a:band2H>
      <a:tcTxStyle/>
      <a:tcStyle>
        <a:tcBdr/>
        <a:fill>
          <a:solidFill>
            <a:srgbClr val="FCE8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FE7D4"/>
          </a:solidFill>
        </a:fill>
      </a:tcStyle>
    </a:wholeTbl>
    <a:band2H>
      <a:tcTxStyle/>
      <a:tcStyle>
        <a:tcBdr/>
        <a:fill>
          <a:solidFill>
            <a:srgbClr val="E9F3EB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E2E4E7"/>
          </a:solidFill>
        </a:fill>
      </a:tcStyle>
    </a:wholeTbl>
    <a:band2H>
      <a:tcTxStyle/>
      <a:tcStyle>
        <a:tcBdr/>
        <a:fill>
          <a:solidFill>
            <a:srgbClr val="F1F2F4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7"/>
          </a:solidFill>
        </a:fill>
      </a:tcStyle>
    </a:wholeTbl>
    <a:band2H>
      <a:tcTxStyle/>
      <a:tcStyle>
        <a:tcBdr/>
        <a:fill>
          <a:solidFill>
            <a:srgbClr val="F4F5FC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4F5FC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CCCCCC"/>
          </a:solidFill>
        </a:fill>
      </a:tcStyle>
    </a:wholeTbl>
    <a:band2H>
      <a:tcTxStyle/>
      <a:tcStyle>
        <a:tcBdr/>
        <a:fill>
          <a:solidFill>
            <a:srgbClr val="E7E7E7"/>
          </a:solidFill>
        </a:fill>
      </a:tcStyle>
    </a:band2H>
    <a:firstCol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Col>
    <a:la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38100" cap="flat">
              <a:solidFill>
                <a:srgbClr val="F4F5FC"/>
              </a:solidFill>
              <a:prstDash val="solid"/>
              <a:round/>
            </a:ln>
          </a:top>
          <a:bottom>
            <a:ln w="127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lastRow>
    <a:firstRow>
      <a:tcTxStyle b="on" i="off">
        <a:fontRef idx="minor">
          <a:srgbClr val="F4F5FC"/>
        </a:fontRef>
        <a:srgbClr val="F4F5FC"/>
      </a:tcTxStyle>
      <a:tcStyle>
        <a:tcBdr>
          <a:left>
            <a:ln w="12700" cap="flat">
              <a:solidFill>
                <a:srgbClr val="F4F5FC"/>
              </a:solidFill>
              <a:prstDash val="solid"/>
              <a:round/>
            </a:ln>
          </a:left>
          <a:right>
            <a:ln w="12700" cap="flat">
              <a:solidFill>
                <a:srgbClr val="F4F5FC"/>
              </a:solidFill>
              <a:prstDash val="solid"/>
              <a:round/>
            </a:ln>
          </a:right>
          <a:top>
            <a:ln w="12700" cap="flat">
              <a:solidFill>
                <a:srgbClr val="F4F5FC"/>
              </a:solidFill>
              <a:prstDash val="solid"/>
              <a:round/>
            </a:ln>
          </a:top>
          <a:bottom>
            <a:ln w="38100" cap="flat">
              <a:solidFill>
                <a:srgbClr val="F4F5FC"/>
              </a:solidFill>
              <a:prstDash val="solid"/>
              <a:round/>
            </a:ln>
          </a:bottom>
          <a:insideH>
            <a:ln w="12700" cap="flat">
              <a:solidFill>
                <a:srgbClr val="F4F5FC"/>
              </a:solidFill>
              <a:prstDash val="solid"/>
              <a:round/>
            </a:ln>
          </a:insideH>
          <a:insideV>
            <a:ln w="12700" cap="flat">
              <a:solidFill>
                <a:srgbClr val="F4F5FC"/>
              </a:solidFill>
              <a:prstDash val="solid"/>
              <a:round/>
            </a:ln>
          </a:insideV>
        </a:tcBdr>
        <a:fill>
          <a:solidFill>
            <a:srgbClr val="333639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solidFill>
            <a:srgbClr val="333639">
              <a:alpha val="20000"/>
            </a:srgbClr>
          </a:solidFill>
        </a:fill>
      </a:tcStyle>
    </a:firstCol>
    <a:la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50800" cap="flat">
              <a:solidFill>
                <a:srgbClr val="333639"/>
              </a:solidFill>
              <a:prstDash val="solid"/>
              <a:round/>
            </a:ln>
          </a:top>
          <a:bottom>
            <a:ln w="127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333639"/>
        </a:fontRef>
        <a:srgbClr val="333639"/>
      </a:tcTxStyle>
      <a:tcStyle>
        <a:tcBdr>
          <a:left>
            <a:ln w="12700" cap="flat">
              <a:solidFill>
                <a:srgbClr val="333639"/>
              </a:solidFill>
              <a:prstDash val="solid"/>
              <a:round/>
            </a:ln>
          </a:left>
          <a:right>
            <a:ln w="12700" cap="flat">
              <a:solidFill>
                <a:srgbClr val="333639"/>
              </a:solidFill>
              <a:prstDash val="solid"/>
              <a:round/>
            </a:ln>
          </a:right>
          <a:top>
            <a:ln w="12700" cap="flat">
              <a:solidFill>
                <a:srgbClr val="333639"/>
              </a:solidFill>
              <a:prstDash val="solid"/>
              <a:round/>
            </a:ln>
          </a:top>
          <a:bottom>
            <a:ln w="25400" cap="flat">
              <a:solidFill>
                <a:srgbClr val="333639"/>
              </a:solidFill>
              <a:prstDash val="solid"/>
              <a:round/>
            </a:ln>
          </a:bottom>
          <a:insideH>
            <a:ln w="12700" cap="flat">
              <a:solidFill>
                <a:srgbClr val="333639"/>
              </a:solidFill>
              <a:prstDash val="solid"/>
              <a:round/>
            </a:ln>
          </a:insideH>
          <a:insideV>
            <a:ln w="12700" cap="flat">
              <a:solidFill>
                <a:srgbClr val="333639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26" autoAdjust="0"/>
  </p:normalViewPr>
  <p:slideViewPr>
    <p:cSldViewPr snapToGrid="0" snapToObjects="1">
      <p:cViewPr varScale="1">
        <p:scale>
          <a:sx n="98" d="100"/>
          <a:sy n="98" d="100"/>
        </p:scale>
        <p:origin x="-762" y="-102"/>
      </p:cViewPr>
      <p:guideLst>
        <p:guide orient="horz" pos="2381"/>
        <p:guide pos="423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&#1055;&#1086;&#1083;&#1100;&#1079;&#1086;&#1074;&#1072;&#1090;&#1077;&#1083;&#1100;\Documents\&#1059;&#1043;\&#1040;&#1074;&#1075;&#1091;&#1089;&#1090;&#1086;&#1074;&#1089;&#1082;&#1072;&#1103;%20&#1082;&#1086;&#1085;&#1092;&#1077;&#1088;&#1077;&#1085;&#1094;&#1080;&#1103;\2025\&#1088;&#1072;&#1089;&#1095;&#1077;&#1090;&#1099;%20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Лист1!$A$3:$A$5</c:f>
              <c:strCache>
                <c:ptCount val="3"/>
                <c:pt idx="0">
                  <c:v>Дошкольные образовательные организации</c:v>
                </c:pt>
                <c:pt idx="1">
                  <c:v>Общеобразовательные организации</c:v>
                </c:pt>
                <c:pt idx="2">
                  <c:v>Организации дополнительного образования</c:v>
                </c:pt>
              </c:strCache>
            </c:strRef>
          </c:cat>
          <c:val>
            <c:numRef>
              <c:f>Лист1!$B$3:$B$5</c:f>
              <c:numCache>
                <c:formatCode>General</c:formatCode>
                <c:ptCount val="3"/>
                <c:pt idx="0">
                  <c:v>144</c:v>
                </c:pt>
                <c:pt idx="1">
                  <c:v>81</c:v>
                </c:pt>
                <c:pt idx="2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A0-4C0E-BF10-E2E48FB3FE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3413495008977405"/>
          <c:y val="5.6205055578674633E-2"/>
          <c:w val="0.35800703941617246"/>
          <c:h val="0.89125720634097361"/>
        </c:manualLayout>
      </c:layout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'охват МДОУ'!$A$85</c:f>
              <c:strCache>
                <c:ptCount val="1"/>
                <c:pt idx="0">
                  <c:v>Количество детей в МДОУ (чел.)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'охват МДОУ'!$B$84:$F$84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'охват МДОУ'!$B$85:$F$85</c:f>
              <c:numCache>
                <c:formatCode>General</c:formatCode>
                <c:ptCount val="5"/>
                <c:pt idx="0">
                  <c:v>36722</c:v>
                </c:pt>
                <c:pt idx="1">
                  <c:v>35758</c:v>
                </c:pt>
                <c:pt idx="2">
                  <c:v>34499</c:v>
                </c:pt>
                <c:pt idx="3">
                  <c:v>32590</c:v>
                </c:pt>
                <c:pt idx="4">
                  <c:v>30909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15-4EC6-9A90-1822B472D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1060224"/>
        <c:axId val="164540352"/>
      </c:barChart>
      <c:catAx>
        <c:axId val="131060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40352"/>
        <c:crosses val="autoZero"/>
        <c:auto val="1"/>
        <c:lblAlgn val="ctr"/>
        <c:lblOffset val="100"/>
        <c:noMultiLvlLbl val="0"/>
      </c:catAx>
      <c:valAx>
        <c:axId val="164540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dirty="0"/>
                  <a:t>Количество детей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60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очередники!$A$110</c:f>
              <c:strCache>
                <c:ptCount val="1"/>
                <c:pt idx="0">
                  <c:v>Количество очередников (чел.)</c:v>
                </c:pt>
              </c:strCache>
            </c:strRef>
          </c:tx>
          <c:spPr>
            <a:pattFill prst="narHorz">
              <a:fgClr>
                <a:schemeClr val="accent1"/>
              </a:fgClr>
              <a:bgClr>
                <a:schemeClr val="accent1">
                  <a:lumMod val="20000"/>
                  <a:lumOff val="80000"/>
                </a:schemeClr>
              </a:bgClr>
            </a:pattFill>
            <a:ln>
              <a:noFill/>
            </a:ln>
            <a:effectLst>
              <a:innerShdw blurRad="114300">
                <a:schemeClr val="accent1"/>
              </a:innerShdw>
            </a:effectLst>
          </c:spPr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очередники!$B$109:$F$109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очередники!$B$110:$F$110</c:f>
              <c:numCache>
                <c:formatCode>General</c:formatCode>
                <c:ptCount val="5"/>
                <c:pt idx="0">
                  <c:v>9206</c:v>
                </c:pt>
                <c:pt idx="1">
                  <c:v>8059</c:v>
                </c:pt>
                <c:pt idx="2">
                  <c:v>7061</c:v>
                </c:pt>
                <c:pt idx="3">
                  <c:v>6198</c:v>
                </c:pt>
                <c:pt idx="4">
                  <c:v>5350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89F-40DB-952C-74C1E4FA6C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4"/>
        <c:overlap val="-22"/>
        <c:axId val="131062784"/>
        <c:axId val="164541504"/>
      </c:barChart>
      <c:catAx>
        <c:axId val="1310627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64541504"/>
        <c:crosses val="autoZero"/>
        <c:auto val="1"/>
        <c:lblAlgn val="ctr"/>
        <c:lblOffset val="100"/>
        <c:noMultiLvlLbl val="0"/>
      </c:catAx>
      <c:valAx>
        <c:axId val="164541504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количество очередников </a:t>
                </a:r>
              </a:p>
            </c:rich>
          </c:tx>
          <c:layout>
            <c:manualLayout>
              <c:xMode val="edge"/>
              <c:yMode val="edge"/>
              <c:x val="4.1962891917302703E-3"/>
              <c:y val="0.19615020703238767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1062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'охват МДОУ'!$A$53</c:f>
              <c:strCache>
                <c:ptCount val="1"/>
                <c:pt idx="0">
                  <c:v>Количество воспитанников с ограниченными возможностями здоровья</c:v>
                </c:pt>
              </c:strCache>
            </c:strRef>
          </c:tx>
          <c:invertIfNegative val="0"/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МДОУ'!$B$52:$F$52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'охват МДОУ'!$B$53:$F$53</c:f>
              <c:numCache>
                <c:formatCode>General</c:formatCode>
                <c:ptCount val="5"/>
                <c:pt idx="0">
                  <c:v>7701</c:v>
                </c:pt>
                <c:pt idx="1">
                  <c:v>8349</c:v>
                </c:pt>
                <c:pt idx="2">
                  <c:v>9362</c:v>
                </c:pt>
                <c:pt idx="3">
                  <c:v>9660</c:v>
                </c:pt>
                <c:pt idx="4">
                  <c:v>10275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F8-41F5-8241-E9A1FCD0B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444992"/>
        <c:axId val="164546240"/>
      </c:barChart>
      <c:lineChart>
        <c:grouping val="standard"/>
        <c:varyColors val="0"/>
        <c:ser>
          <c:idx val="1"/>
          <c:order val="1"/>
          <c:tx>
            <c:strRef>
              <c:f>'охват МДОУ'!$A$54</c:f>
              <c:strCache>
                <c:ptCount val="1"/>
                <c:pt idx="0">
                  <c:v>Количество детских садов для детей с ограниченными возможностями здоровья</c:v>
                </c:pt>
              </c:strCache>
            </c:strRef>
          </c:tx>
          <c:marker>
            <c:spPr>
              <a:ln w="22225"/>
            </c:spPr>
          </c:marker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'охват МДОУ'!$B$52:$F$52</c:f>
              <c:numCache>
                <c:formatCode>General</c:formatCode>
                <c:ptCount val="5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</c:numCache>
            </c:numRef>
          </c:cat>
          <c:val>
            <c:numRef>
              <c:f>'охват МДОУ'!$B$54:$F$54</c:f>
              <c:numCache>
                <c:formatCode>General</c:formatCode>
                <c:ptCount val="5"/>
                <c:pt idx="0">
                  <c:v>149</c:v>
                </c:pt>
                <c:pt idx="1">
                  <c:v>145</c:v>
                </c:pt>
                <c:pt idx="2">
                  <c:v>150</c:v>
                </c:pt>
                <c:pt idx="3">
                  <c:v>152</c:v>
                </c:pt>
                <c:pt idx="4">
                  <c:v>144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7F8-41F5-8241-E9A1FCD0B5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446528"/>
        <c:axId val="164546816"/>
      </c:lineChart>
      <c:catAx>
        <c:axId val="1914449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64546240"/>
        <c:crosses val="autoZero"/>
        <c:auto val="1"/>
        <c:lblAlgn val="ctr"/>
        <c:lblOffset val="100"/>
        <c:noMultiLvlLbl val="0"/>
      </c:catAx>
      <c:valAx>
        <c:axId val="1645462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1444992"/>
        <c:crosses val="autoZero"/>
        <c:crossBetween val="between"/>
      </c:valAx>
      <c:valAx>
        <c:axId val="164546816"/>
        <c:scaling>
          <c:orientation val="minMax"/>
          <c:max val="155"/>
          <c:min val="50"/>
        </c:scaling>
        <c:delete val="0"/>
        <c:axPos val="r"/>
        <c:numFmt formatCode="General" sourceLinked="1"/>
        <c:majorTickMark val="out"/>
        <c:minorTickMark val="none"/>
        <c:tickLblPos val="nextTo"/>
        <c:crossAx val="191446528"/>
        <c:crosses val="max"/>
        <c:crossBetween val="between"/>
      </c:valAx>
      <c:catAx>
        <c:axId val="1914465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4546816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600" b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'численность в школах'!$A$76</c:f>
              <c:strCache>
                <c:ptCount val="1"/>
                <c:pt idx="0">
                  <c:v>Численность обучающихся в общеобразовательных организациях</c:v>
                </c:pt>
              </c:strCache>
            </c:strRef>
          </c:tx>
          <c:spPr>
            <a:solidFill>
              <a:srgbClr val="64BDE1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invertIfNegative val="0"/>
          <c:dLbls>
            <c:spPr>
              <a:solidFill>
                <a:schemeClr val="accent4">
                  <a:lumMod val="40000"/>
                  <a:lumOff val="60000"/>
                </a:schemeClr>
              </a:solidFill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'численность в школах'!$B$75:$F$75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'численность в школах'!$B$76:$F$76</c:f>
              <c:numCache>
                <c:formatCode>General</c:formatCode>
                <c:ptCount val="5"/>
                <c:pt idx="0">
                  <c:v>64791</c:v>
                </c:pt>
                <c:pt idx="1">
                  <c:v>66829</c:v>
                </c:pt>
                <c:pt idx="2">
                  <c:v>69076</c:v>
                </c:pt>
                <c:pt idx="3">
                  <c:v>70655</c:v>
                </c:pt>
                <c:pt idx="4">
                  <c:v>71417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1E8-42C8-996A-A54CE22C3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1046656"/>
        <c:axId val="164550272"/>
      </c:barChart>
      <c:lineChart>
        <c:grouping val="standard"/>
        <c:varyColors val="0"/>
        <c:ser>
          <c:idx val="1"/>
          <c:order val="1"/>
          <c:tx>
            <c:strRef>
              <c:f>'численность в школах'!$A$77</c:f>
              <c:strCache>
                <c:ptCount val="1"/>
                <c:pt idx="0">
                  <c:v>Количество детей, получающих образование вне организации</c:v>
                </c:pt>
              </c:strCache>
            </c:strRef>
          </c:tx>
          <c:dLbls>
            <c:spPr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школах'!$B$75:$F$75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'численность в школах'!$B$77:$F$77</c:f>
              <c:numCache>
                <c:formatCode>General</c:formatCode>
                <c:ptCount val="5"/>
                <c:pt idx="0">
                  <c:v>218</c:v>
                </c:pt>
                <c:pt idx="1">
                  <c:v>677</c:v>
                </c:pt>
                <c:pt idx="2">
                  <c:v>725</c:v>
                </c:pt>
                <c:pt idx="3">
                  <c:v>1055</c:v>
                </c:pt>
                <c:pt idx="4">
                  <c:v>1331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31E8-42C8-996A-A54CE22C367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91047680"/>
        <c:axId val="164550848"/>
      </c:lineChart>
      <c:catAx>
        <c:axId val="19104665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050" b="0"/>
                </a:pPr>
                <a:r>
                  <a:rPr lang="ru-RU" sz="1050" b="0"/>
                  <a:t>учебные годы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64550272"/>
        <c:crosses val="autoZero"/>
        <c:auto val="1"/>
        <c:lblAlgn val="ctr"/>
        <c:lblOffset val="100"/>
        <c:noMultiLvlLbl val="0"/>
      </c:catAx>
      <c:valAx>
        <c:axId val="164550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91046656"/>
        <c:crosses val="autoZero"/>
        <c:crossBetween val="between"/>
      </c:valAx>
      <c:valAx>
        <c:axId val="164550848"/>
        <c:scaling>
          <c:orientation val="minMax"/>
          <c:max val="1500"/>
          <c:min val="0"/>
        </c:scaling>
        <c:delete val="0"/>
        <c:axPos val="r"/>
        <c:numFmt formatCode="General" sourceLinked="1"/>
        <c:majorTickMark val="out"/>
        <c:minorTickMark val="none"/>
        <c:tickLblPos val="nextTo"/>
        <c:crossAx val="191047680"/>
        <c:crosses val="max"/>
        <c:crossBetween val="between"/>
        <c:minorUnit val="50"/>
      </c:valAx>
      <c:catAx>
        <c:axId val="191047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64550848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16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156515251195596E-2"/>
          <c:y val="3.6969198015752325E-2"/>
          <c:w val="0.70695396499865915"/>
          <c:h val="0.8425359985736908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'численность в школах'!$A$137</c:f>
              <c:strCache>
                <c:ptCount val="1"/>
                <c:pt idx="0">
                  <c:v>Количество обучающихся в классах  для детей с ОВЗ</c:v>
                </c:pt>
              </c:strCache>
            </c:strRef>
          </c:tx>
          <c:invertIfNegative val="0"/>
          <c:dLbls>
            <c:spPr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'численность в школах'!$B$137:$F$137</c:f>
              <c:numCache>
                <c:formatCode>General</c:formatCode>
                <c:ptCount val="5"/>
                <c:pt idx="0">
                  <c:v>1428</c:v>
                </c:pt>
                <c:pt idx="1">
                  <c:v>1367</c:v>
                </c:pt>
                <c:pt idx="2">
                  <c:v>1407</c:v>
                </c:pt>
                <c:pt idx="3">
                  <c:v>1480</c:v>
                </c:pt>
                <c:pt idx="4">
                  <c:v>1531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2F-40E8-BB75-9A3A07FB622F}"/>
            </c:ext>
          </c:extLst>
        </c:ser>
        <c:ser>
          <c:idx val="1"/>
          <c:order val="1"/>
          <c:tx>
            <c:strRef>
              <c:f>'численность в школах'!$A$138</c:f>
              <c:strCache>
                <c:ptCount val="1"/>
                <c:pt idx="0">
                  <c:v>Количество обучающихся с ОВЗ на инклюзии</c:v>
                </c:pt>
              </c:strCache>
            </c:strRef>
          </c:tx>
          <c:invertIfNegative val="0"/>
          <c:dLbls>
            <c:spPr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'численность в школах'!$B$138:$F$138</c:f>
              <c:numCache>
                <c:formatCode>General</c:formatCode>
                <c:ptCount val="5"/>
                <c:pt idx="0">
                  <c:v>645</c:v>
                </c:pt>
                <c:pt idx="1">
                  <c:v>694</c:v>
                </c:pt>
                <c:pt idx="2">
                  <c:v>829</c:v>
                </c:pt>
                <c:pt idx="3">
                  <c:v>934</c:v>
                </c:pt>
                <c:pt idx="4">
                  <c:v>1036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2F-40E8-BB75-9A3A07FB6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89808640"/>
        <c:axId val="190112320"/>
      </c:barChart>
      <c:lineChart>
        <c:grouping val="standard"/>
        <c:varyColors val="0"/>
        <c:ser>
          <c:idx val="2"/>
          <c:order val="2"/>
          <c:tx>
            <c:strRef>
              <c:f>'численность в школах'!$A$139</c:f>
              <c:strCache>
                <c:ptCount val="1"/>
                <c:pt idx="0">
                  <c:v>Всего детей с ОВЗ</c:v>
                </c:pt>
              </c:strCache>
            </c:strRef>
          </c:tx>
          <c:dLbls>
            <c:spPr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'численность в школах'!$B$136:$F$136</c:f>
              <c:strCache>
                <c:ptCount val="5"/>
                <c:pt idx="0">
                  <c:v>2020/2021</c:v>
                </c:pt>
                <c:pt idx="1">
                  <c:v>2021/2022</c:v>
                </c:pt>
                <c:pt idx="2">
                  <c:v>2022/2023</c:v>
                </c:pt>
                <c:pt idx="3">
                  <c:v>2023/2024</c:v>
                </c:pt>
                <c:pt idx="4">
                  <c:v>2024/2025</c:v>
                </c:pt>
              </c:strCache>
            </c:strRef>
          </c:cat>
          <c:val>
            <c:numRef>
              <c:f>'численность в школах'!$B$139:$F$139</c:f>
              <c:numCache>
                <c:formatCode>General</c:formatCode>
                <c:ptCount val="5"/>
                <c:pt idx="0">
                  <c:v>2060</c:v>
                </c:pt>
                <c:pt idx="1">
                  <c:v>2061</c:v>
                </c:pt>
                <c:pt idx="2">
                  <c:v>2236</c:v>
                </c:pt>
                <c:pt idx="3">
                  <c:v>2414</c:v>
                </c:pt>
                <c:pt idx="4">
                  <c:v>2567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A72F-40E8-BB75-9A3A07FB62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808640"/>
        <c:axId val="190112320"/>
      </c:lineChart>
      <c:catAx>
        <c:axId val="189808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ru-RU"/>
          </a:p>
        </c:txPr>
        <c:crossAx val="190112320"/>
        <c:crosses val="autoZero"/>
        <c:auto val="1"/>
        <c:lblAlgn val="ctr"/>
        <c:lblOffset val="100"/>
        <c:noMultiLvlLbl val="0"/>
      </c:catAx>
      <c:valAx>
        <c:axId val="190112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89808640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600"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600"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600" b="1"/>
            </a:pPr>
            <a:endParaRPr lang="ru-RU"/>
          </a:p>
        </c:txPr>
      </c:legendEntry>
      <c:layout>
        <c:manualLayout>
          <c:xMode val="edge"/>
          <c:yMode val="edge"/>
          <c:x val="0.73679240471622576"/>
          <c:y val="0.21049517047540145"/>
          <c:w val="0.24938126506935918"/>
          <c:h val="0.58899880441736319"/>
        </c:manualLayout>
      </c:layout>
      <c:overlay val="0"/>
      <c:txPr>
        <a:bodyPr/>
        <a:lstStyle/>
        <a:p>
          <a:pPr>
            <a:defRPr sz="1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кадры!$B$48</c:f>
              <c:strCache>
                <c:ptCount val="1"/>
                <c:pt idx="0">
                  <c:v>Количество вакансий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tint val="50000"/>
                    <a:satMod val="300000"/>
                  </a:schemeClr>
                </a:gs>
                <a:gs pos="35000">
                  <a:schemeClr val="accent1">
                    <a:tint val="37000"/>
                    <a:satMod val="300000"/>
                  </a:schemeClr>
                </a:gs>
                <a:gs pos="100000">
                  <a:schemeClr val="accent1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кадры!$A$49:$A$53</c:f>
              <c:strCache>
                <c:ptCount val="5"/>
                <c:pt idx="0">
                  <c:v>Воспитатель</c:v>
                </c:pt>
                <c:pt idx="1">
                  <c:v>Учитель иностранного языка</c:v>
                </c:pt>
                <c:pt idx="2">
                  <c:v>Учитель начальных классов</c:v>
                </c:pt>
                <c:pt idx="3">
                  <c:v>Учитель математики</c:v>
                </c:pt>
                <c:pt idx="4">
                  <c:v>Учитель русского языка и литературы</c:v>
                </c:pt>
              </c:strCache>
            </c:strRef>
          </c:cat>
          <c:val>
            <c:numRef>
              <c:f>кадры!$B$49:$B$53</c:f>
              <c:numCache>
                <c:formatCode>General</c:formatCode>
                <c:ptCount val="5"/>
                <c:pt idx="0">
                  <c:v>119</c:v>
                </c:pt>
                <c:pt idx="1">
                  <c:v>57</c:v>
                </c:pt>
                <c:pt idx="2">
                  <c:v>57</c:v>
                </c:pt>
                <c:pt idx="3">
                  <c:v>45</c:v>
                </c:pt>
                <c:pt idx="4">
                  <c:v>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88B-484D-AE99-576B73D257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91221248"/>
        <c:axId val="190115776"/>
      </c:barChart>
      <c:catAx>
        <c:axId val="19122124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0115776"/>
        <c:crosses val="autoZero"/>
        <c:auto val="1"/>
        <c:lblAlgn val="ctr"/>
        <c:lblOffset val="100"/>
        <c:noMultiLvlLbl val="0"/>
      </c:catAx>
      <c:valAx>
        <c:axId val="190115776"/>
        <c:scaling>
          <c:orientation val="minMax"/>
          <c:max val="125"/>
          <c:min val="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912212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>
      <cs:styleClr val="auto"/>
    </cs:effectRef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narHorz">
        <a:fgClr>
          <a:schemeClr val="phClr"/>
        </a:fgClr>
        <a:bgClr>
          <a:schemeClr val="phClr">
            <a:lumMod val="20000"/>
            <a:lumOff val="80000"/>
          </a:schemeClr>
        </a:bgClr>
      </a:pattFill>
      <a:effectLst>
        <a:innerShdw blurRad="114300">
          <a:schemeClr val="phClr"/>
        </a:inn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tx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2200" b="1" kern="1200" cap="all" spc="1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30026-26A5-49C7-BF0C-B3023984BA4D}" type="doc">
      <dgm:prSet loTypeId="urn:microsoft.com/office/officeart/2005/8/layout/process1" loCatId="process" qsTypeId="urn:microsoft.com/office/officeart/2005/8/quickstyle/simple4" qsCatId="simple" csTypeId="urn:microsoft.com/office/officeart/2005/8/colors/accent2_2" csCatId="accent2" phldr="1"/>
      <dgm:spPr/>
    </dgm:pt>
    <dgm:pt modelId="{4947D33D-2E5F-4AE7-AB67-D9D66774AD3F}">
      <dgm:prSet phldrT="[Текст]"/>
      <dgm:spPr/>
      <dgm:t>
        <a:bodyPr/>
        <a:lstStyle/>
        <a:p>
          <a:r>
            <a:rPr lang="ru-RU" b="1" dirty="0">
              <a:solidFill>
                <a:schemeClr val="tx1"/>
              </a:solidFill>
            </a:rPr>
            <a:t>144 детских сада</a:t>
          </a:r>
        </a:p>
        <a:p>
          <a:endParaRPr lang="ru-RU" b="1" dirty="0">
            <a:solidFill>
              <a:schemeClr val="tx1"/>
            </a:solidFill>
          </a:endParaRPr>
        </a:p>
        <a:p>
          <a:r>
            <a:rPr lang="ru-RU" b="1" dirty="0">
              <a:solidFill>
                <a:schemeClr val="tx1"/>
              </a:solidFill>
            </a:rPr>
            <a:t>81 школа (в том числе 3 образовательных комплекса)</a:t>
          </a:r>
        </a:p>
      </dgm:t>
    </dgm:pt>
    <dgm:pt modelId="{DE49FE87-EE49-4D3F-BB4E-2B6BF02C1F4C}" type="parTrans" cxnId="{06D4922F-0C5A-488B-8240-80949A96EBC5}">
      <dgm:prSet/>
      <dgm:spPr/>
      <dgm:t>
        <a:bodyPr/>
        <a:lstStyle/>
        <a:p>
          <a:endParaRPr lang="ru-RU"/>
        </a:p>
      </dgm:t>
    </dgm:pt>
    <dgm:pt modelId="{87D30975-E019-4360-8516-7F9BE2B98DA8}" type="sibTrans" cxnId="{06D4922F-0C5A-488B-8240-80949A96EBC5}">
      <dgm:prSet/>
      <dgm:spPr/>
      <dgm:t>
        <a:bodyPr/>
        <a:lstStyle/>
        <a:p>
          <a:endParaRPr lang="ru-RU"/>
        </a:p>
      </dgm:t>
    </dgm:pt>
    <dgm:pt modelId="{D60FB7AB-21C5-4641-A5E7-FD549709C5D6}">
      <dgm:prSet phldrT="[Текст]" custT="1"/>
      <dgm:spPr/>
      <dgm:t>
        <a:bodyPr/>
        <a:lstStyle/>
        <a:p>
          <a:r>
            <a:rPr lang="ru-RU" sz="2000" b="1" dirty="0">
              <a:solidFill>
                <a:schemeClr val="tx1"/>
              </a:solidFill>
            </a:rPr>
            <a:t>7 СШ (2 гимназии, 2 ОСШ, 2 школы-интерната, санаторно-лесная школа)</a:t>
          </a:r>
        </a:p>
        <a:p>
          <a:r>
            <a:rPr lang="ru-RU" sz="2000" b="1" dirty="0">
              <a:solidFill>
                <a:schemeClr val="tx1"/>
              </a:solidFill>
            </a:rPr>
            <a:t> 39 образовательных комплексов</a:t>
          </a:r>
        </a:p>
      </dgm:t>
    </dgm:pt>
    <dgm:pt modelId="{D242A3B0-595E-42CA-9AE4-554261AB19F4}" type="parTrans" cxnId="{E5468585-A78B-47BB-AD06-58194E64D138}">
      <dgm:prSet/>
      <dgm:spPr/>
      <dgm:t>
        <a:bodyPr/>
        <a:lstStyle/>
        <a:p>
          <a:endParaRPr lang="ru-RU"/>
        </a:p>
      </dgm:t>
    </dgm:pt>
    <dgm:pt modelId="{5FDB9729-E07D-4A39-A89C-0FEBD9822B47}" type="sibTrans" cxnId="{E5468585-A78B-47BB-AD06-58194E64D138}">
      <dgm:prSet/>
      <dgm:spPr/>
      <dgm:t>
        <a:bodyPr/>
        <a:lstStyle/>
        <a:p>
          <a:endParaRPr lang="ru-RU"/>
        </a:p>
      </dgm:t>
    </dgm:pt>
    <dgm:pt modelId="{FD80E878-C096-4AE1-8D7D-A4AC29AD1E8C}" type="pres">
      <dgm:prSet presAssocID="{D8C30026-26A5-49C7-BF0C-B3023984BA4D}" presName="Name0" presStyleCnt="0">
        <dgm:presLayoutVars>
          <dgm:dir/>
          <dgm:resizeHandles val="exact"/>
        </dgm:presLayoutVars>
      </dgm:prSet>
      <dgm:spPr/>
    </dgm:pt>
    <dgm:pt modelId="{8F9FC177-219E-4FB6-8A64-34F2CD7DD4FA}" type="pres">
      <dgm:prSet presAssocID="{4947D33D-2E5F-4AE7-AB67-D9D66774AD3F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0EF1A7-CBB4-494E-ACD6-1078BE85B7B5}" type="pres">
      <dgm:prSet presAssocID="{87D30975-E019-4360-8516-7F9BE2B98DA8}" presName="sibTrans" presStyleLbl="sibTrans2D1" presStyleIdx="0" presStyleCnt="1"/>
      <dgm:spPr/>
      <dgm:t>
        <a:bodyPr/>
        <a:lstStyle/>
        <a:p>
          <a:endParaRPr lang="ru-RU"/>
        </a:p>
      </dgm:t>
    </dgm:pt>
    <dgm:pt modelId="{F0910768-1F3E-4C54-AD99-73161ECB934B}" type="pres">
      <dgm:prSet presAssocID="{87D30975-E019-4360-8516-7F9BE2B98DA8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6C0D2104-634A-41A4-A452-9AFA3B1FA23B}" type="pres">
      <dgm:prSet presAssocID="{D60FB7AB-21C5-4641-A5E7-FD549709C5D6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4063CFD-856B-4C53-A18E-80D936ED8E34}" type="presOf" srcId="{D8C30026-26A5-49C7-BF0C-B3023984BA4D}" destId="{FD80E878-C096-4AE1-8D7D-A4AC29AD1E8C}" srcOrd="0" destOrd="0" presId="urn:microsoft.com/office/officeart/2005/8/layout/process1"/>
    <dgm:cxn modelId="{B4EA48E3-F2CA-449C-99F1-C5B93709C0DA}" type="presOf" srcId="{4947D33D-2E5F-4AE7-AB67-D9D66774AD3F}" destId="{8F9FC177-219E-4FB6-8A64-34F2CD7DD4FA}" srcOrd="0" destOrd="0" presId="urn:microsoft.com/office/officeart/2005/8/layout/process1"/>
    <dgm:cxn modelId="{06D4922F-0C5A-488B-8240-80949A96EBC5}" srcId="{D8C30026-26A5-49C7-BF0C-B3023984BA4D}" destId="{4947D33D-2E5F-4AE7-AB67-D9D66774AD3F}" srcOrd="0" destOrd="0" parTransId="{DE49FE87-EE49-4D3F-BB4E-2B6BF02C1F4C}" sibTransId="{87D30975-E019-4360-8516-7F9BE2B98DA8}"/>
    <dgm:cxn modelId="{E5468585-A78B-47BB-AD06-58194E64D138}" srcId="{D8C30026-26A5-49C7-BF0C-B3023984BA4D}" destId="{D60FB7AB-21C5-4641-A5E7-FD549709C5D6}" srcOrd="1" destOrd="0" parTransId="{D242A3B0-595E-42CA-9AE4-554261AB19F4}" sibTransId="{5FDB9729-E07D-4A39-A89C-0FEBD9822B47}"/>
    <dgm:cxn modelId="{9FEEFCC4-8CD1-4B5D-A102-535A2BFB9375}" type="presOf" srcId="{87D30975-E019-4360-8516-7F9BE2B98DA8}" destId="{470EF1A7-CBB4-494E-ACD6-1078BE85B7B5}" srcOrd="0" destOrd="0" presId="urn:microsoft.com/office/officeart/2005/8/layout/process1"/>
    <dgm:cxn modelId="{D8DA4740-81F8-415A-AA2D-25131E4F9F75}" type="presOf" srcId="{87D30975-E019-4360-8516-7F9BE2B98DA8}" destId="{F0910768-1F3E-4C54-AD99-73161ECB934B}" srcOrd="1" destOrd="0" presId="urn:microsoft.com/office/officeart/2005/8/layout/process1"/>
    <dgm:cxn modelId="{626DA286-003C-46F6-8A67-1B477AD91184}" type="presOf" srcId="{D60FB7AB-21C5-4641-A5E7-FD549709C5D6}" destId="{6C0D2104-634A-41A4-A452-9AFA3B1FA23B}" srcOrd="0" destOrd="0" presId="urn:microsoft.com/office/officeart/2005/8/layout/process1"/>
    <dgm:cxn modelId="{6C826D11-1EB5-49A9-A683-7EFCA758F45F}" type="presParOf" srcId="{FD80E878-C096-4AE1-8D7D-A4AC29AD1E8C}" destId="{8F9FC177-219E-4FB6-8A64-34F2CD7DD4FA}" srcOrd="0" destOrd="0" presId="urn:microsoft.com/office/officeart/2005/8/layout/process1"/>
    <dgm:cxn modelId="{326011D3-C5B9-45CF-8972-12F8D2A66CAB}" type="presParOf" srcId="{FD80E878-C096-4AE1-8D7D-A4AC29AD1E8C}" destId="{470EF1A7-CBB4-494E-ACD6-1078BE85B7B5}" srcOrd="1" destOrd="0" presId="urn:microsoft.com/office/officeart/2005/8/layout/process1"/>
    <dgm:cxn modelId="{9E29209E-D47D-4368-8549-33C4009BE4F7}" type="presParOf" srcId="{470EF1A7-CBB4-494E-ACD6-1078BE85B7B5}" destId="{F0910768-1F3E-4C54-AD99-73161ECB934B}" srcOrd="0" destOrd="0" presId="urn:microsoft.com/office/officeart/2005/8/layout/process1"/>
    <dgm:cxn modelId="{1A0255F2-942F-48DB-9B51-DE1703B8808E}" type="presParOf" srcId="{FD80E878-C096-4AE1-8D7D-A4AC29AD1E8C}" destId="{6C0D2104-634A-41A4-A452-9AFA3B1FA23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53FB91-0094-46DF-BBA8-DDD07E9C161E}" type="doc">
      <dgm:prSet loTypeId="urn:microsoft.com/office/officeart/2005/8/layout/process1" loCatId="process" qsTypeId="urn:microsoft.com/office/officeart/2005/8/quickstyle/simple4" qsCatId="simple" csTypeId="urn:microsoft.com/office/officeart/2005/8/colors/accent3_2" csCatId="accent3" phldr="1"/>
      <dgm:spPr/>
    </dgm:pt>
    <dgm:pt modelId="{FBBD1842-479F-45A3-9FE4-6A0AB159345F}">
      <dgm:prSet phldrT="[Текст]" custT="1"/>
      <dgm:spPr/>
      <dgm:t>
        <a:bodyPr/>
        <a:lstStyle/>
        <a:p>
          <a:r>
            <a:rPr lang="ru-RU" sz="2400" b="1" dirty="0">
              <a:solidFill>
                <a:schemeClr val="tx1"/>
              </a:solidFill>
            </a:rPr>
            <a:t>21 учреждение дополнительного образования</a:t>
          </a:r>
        </a:p>
      </dgm:t>
    </dgm:pt>
    <dgm:pt modelId="{0DE47738-D532-412C-8EAA-3DA59AA85D6F}" type="parTrans" cxnId="{D93F7850-2C74-4461-8B64-DBBFEFE06B70}">
      <dgm:prSet/>
      <dgm:spPr/>
      <dgm:t>
        <a:bodyPr/>
        <a:lstStyle/>
        <a:p>
          <a:endParaRPr lang="ru-RU"/>
        </a:p>
      </dgm:t>
    </dgm:pt>
    <dgm:pt modelId="{E084A7B5-9C6E-419D-A72F-84973A574933}" type="sibTrans" cxnId="{D93F7850-2C74-4461-8B64-DBBFEFE06B70}">
      <dgm:prSet/>
      <dgm:spPr/>
      <dgm:t>
        <a:bodyPr/>
        <a:lstStyle/>
        <a:p>
          <a:endParaRPr lang="ru-RU"/>
        </a:p>
      </dgm:t>
    </dgm:pt>
    <dgm:pt modelId="{968DEEF5-18A7-4841-82DB-1A877ED3C48F}">
      <dgm:prSet phldrT="[Текст]" custT="1"/>
      <dgm:spPr/>
      <dgm:t>
        <a:bodyPr/>
        <a:lstStyle/>
        <a:p>
          <a:endParaRPr lang="ru-RU" sz="1600" dirty="0"/>
        </a:p>
        <a:p>
          <a:r>
            <a:rPr lang="ru-RU" sz="1700" b="1" dirty="0">
              <a:solidFill>
                <a:schemeClr val="tx1"/>
              </a:solidFill>
            </a:rPr>
            <a:t>4 районных центра дополнительного образования</a:t>
          </a:r>
        </a:p>
        <a:p>
          <a:r>
            <a:rPr lang="ru-RU" sz="1700" b="1" dirty="0">
              <a:solidFill>
                <a:schemeClr val="tx1"/>
              </a:solidFill>
            </a:rPr>
            <a:t>Центр </a:t>
          </a:r>
          <a:r>
            <a:rPr lang="ru-RU" sz="1700" b="1" i="0" dirty="0">
              <a:solidFill>
                <a:schemeClr val="tx1"/>
              </a:solidFill>
            </a:rPr>
            <a:t>профессионального самоопределения детей и подростков</a:t>
          </a:r>
        </a:p>
        <a:p>
          <a:r>
            <a:rPr lang="ru-RU" sz="1700" b="1" dirty="0">
              <a:solidFill>
                <a:schemeClr val="tx1"/>
              </a:solidFill>
            </a:rPr>
            <a:t>Ярославский городской Дворец пионеров</a:t>
          </a:r>
        </a:p>
        <a:p>
          <a:r>
            <a:rPr lang="ru-RU" sz="1700" b="1" dirty="0">
              <a:solidFill>
                <a:schemeClr val="tx1"/>
              </a:solidFill>
            </a:rPr>
            <a:t>Детский морской центр</a:t>
          </a:r>
        </a:p>
        <a:p>
          <a:r>
            <a:rPr lang="ru-RU" sz="1700" b="1" dirty="0">
              <a:solidFill>
                <a:schemeClr val="tx1"/>
              </a:solidFill>
            </a:rPr>
            <a:t>ЦАТ «Перспектива» </a:t>
          </a:r>
          <a:r>
            <a:rPr lang="ru-RU" sz="1700" dirty="0">
              <a:solidFill>
                <a:schemeClr val="tx1"/>
              </a:solidFill>
            </a:rPr>
            <a:t/>
          </a:r>
          <a:br>
            <a:rPr lang="ru-RU" sz="1700" dirty="0">
              <a:solidFill>
                <a:schemeClr val="tx1"/>
              </a:solidFill>
            </a:rPr>
          </a:br>
          <a:r>
            <a:rPr lang="ru-RU" sz="1700" dirty="0">
              <a:solidFill>
                <a:schemeClr val="tx1"/>
              </a:solidFill>
            </a:rPr>
            <a:t/>
          </a:r>
          <a:br>
            <a:rPr lang="ru-RU" sz="1700" dirty="0">
              <a:solidFill>
                <a:schemeClr val="tx1"/>
              </a:solidFill>
            </a:rPr>
          </a:br>
          <a:endParaRPr lang="ru-RU" sz="1700" dirty="0">
            <a:solidFill>
              <a:schemeClr val="tx1"/>
            </a:solidFill>
          </a:endParaRPr>
        </a:p>
      </dgm:t>
    </dgm:pt>
    <dgm:pt modelId="{C989C7C6-5574-43F6-A186-56121C765E01}" type="parTrans" cxnId="{18D2BB2E-27AA-4DDE-99E9-C54ECBBEA02C}">
      <dgm:prSet/>
      <dgm:spPr/>
      <dgm:t>
        <a:bodyPr/>
        <a:lstStyle/>
        <a:p>
          <a:endParaRPr lang="ru-RU"/>
        </a:p>
      </dgm:t>
    </dgm:pt>
    <dgm:pt modelId="{0EAE25CD-E203-422D-9711-582BC4548484}" type="sibTrans" cxnId="{18D2BB2E-27AA-4DDE-99E9-C54ECBBEA02C}">
      <dgm:prSet/>
      <dgm:spPr/>
      <dgm:t>
        <a:bodyPr/>
        <a:lstStyle/>
        <a:p>
          <a:endParaRPr lang="ru-RU"/>
        </a:p>
      </dgm:t>
    </dgm:pt>
    <dgm:pt modelId="{E52E39D5-EC46-4E90-A977-7A958296005E}" type="pres">
      <dgm:prSet presAssocID="{A553FB91-0094-46DF-BBA8-DDD07E9C161E}" presName="Name0" presStyleCnt="0">
        <dgm:presLayoutVars>
          <dgm:dir/>
          <dgm:resizeHandles val="exact"/>
        </dgm:presLayoutVars>
      </dgm:prSet>
      <dgm:spPr/>
    </dgm:pt>
    <dgm:pt modelId="{6B236939-3DC5-4C8F-82E6-9A7738F977AF}" type="pres">
      <dgm:prSet presAssocID="{FBBD1842-479F-45A3-9FE4-6A0AB159345F}" presName="node" presStyleLbl="node1" presStyleIdx="0" presStyleCnt="2" custLinFactNeighborY="4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86137D-E76D-432B-8064-CE2400D25776}" type="pres">
      <dgm:prSet presAssocID="{E084A7B5-9C6E-419D-A72F-84973A574933}" presName="sibTrans" presStyleLbl="sibTrans2D1" presStyleIdx="0" presStyleCnt="1"/>
      <dgm:spPr/>
      <dgm:t>
        <a:bodyPr/>
        <a:lstStyle/>
        <a:p>
          <a:endParaRPr lang="ru-RU"/>
        </a:p>
      </dgm:t>
    </dgm:pt>
    <dgm:pt modelId="{03E6379A-B353-411E-87F5-6C26E282C3DF}" type="pres">
      <dgm:prSet presAssocID="{E084A7B5-9C6E-419D-A72F-84973A574933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5A89015C-B769-4A4B-93D0-B9F5B3CF42EB}" type="pres">
      <dgm:prSet presAssocID="{968DEEF5-18A7-4841-82DB-1A877ED3C48F}" presName="node" presStyleLbl="node1" presStyleIdx="1" presStyleCnt="2" custScaleX="1000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93F7850-2C74-4461-8B64-DBBFEFE06B70}" srcId="{A553FB91-0094-46DF-BBA8-DDD07E9C161E}" destId="{FBBD1842-479F-45A3-9FE4-6A0AB159345F}" srcOrd="0" destOrd="0" parTransId="{0DE47738-D532-412C-8EAA-3DA59AA85D6F}" sibTransId="{E084A7B5-9C6E-419D-A72F-84973A574933}"/>
    <dgm:cxn modelId="{B59B1AC5-BF0D-49BC-894C-02079965B320}" type="presOf" srcId="{FBBD1842-479F-45A3-9FE4-6A0AB159345F}" destId="{6B236939-3DC5-4C8F-82E6-9A7738F977AF}" srcOrd="0" destOrd="0" presId="urn:microsoft.com/office/officeart/2005/8/layout/process1"/>
    <dgm:cxn modelId="{A9769198-E998-400C-83B2-7CD067907A40}" type="presOf" srcId="{E084A7B5-9C6E-419D-A72F-84973A574933}" destId="{03E6379A-B353-411E-87F5-6C26E282C3DF}" srcOrd="1" destOrd="0" presId="urn:microsoft.com/office/officeart/2005/8/layout/process1"/>
    <dgm:cxn modelId="{DDD245C7-A62C-4747-98DE-C0E6AE933668}" type="presOf" srcId="{E084A7B5-9C6E-419D-A72F-84973A574933}" destId="{1F86137D-E76D-432B-8064-CE2400D25776}" srcOrd="0" destOrd="0" presId="urn:microsoft.com/office/officeart/2005/8/layout/process1"/>
    <dgm:cxn modelId="{7DEA1856-8AD5-4DA3-834B-F1598B426E81}" type="presOf" srcId="{968DEEF5-18A7-4841-82DB-1A877ED3C48F}" destId="{5A89015C-B769-4A4B-93D0-B9F5B3CF42EB}" srcOrd="0" destOrd="0" presId="urn:microsoft.com/office/officeart/2005/8/layout/process1"/>
    <dgm:cxn modelId="{18D2BB2E-27AA-4DDE-99E9-C54ECBBEA02C}" srcId="{A553FB91-0094-46DF-BBA8-DDD07E9C161E}" destId="{968DEEF5-18A7-4841-82DB-1A877ED3C48F}" srcOrd="1" destOrd="0" parTransId="{C989C7C6-5574-43F6-A186-56121C765E01}" sibTransId="{0EAE25CD-E203-422D-9711-582BC4548484}"/>
    <dgm:cxn modelId="{0DA11546-1BFC-4FF2-A738-CD402B1AED10}" type="presOf" srcId="{A553FB91-0094-46DF-BBA8-DDD07E9C161E}" destId="{E52E39D5-EC46-4E90-A977-7A958296005E}" srcOrd="0" destOrd="0" presId="urn:microsoft.com/office/officeart/2005/8/layout/process1"/>
    <dgm:cxn modelId="{1DCFFC75-4279-4062-BE22-9004F66BB3D3}" type="presParOf" srcId="{E52E39D5-EC46-4E90-A977-7A958296005E}" destId="{6B236939-3DC5-4C8F-82E6-9A7738F977AF}" srcOrd="0" destOrd="0" presId="urn:microsoft.com/office/officeart/2005/8/layout/process1"/>
    <dgm:cxn modelId="{B500A0F0-B62E-4A2F-BC19-79B222D38045}" type="presParOf" srcId="{E52E39D5-EC46-4E90-A977-7A958296005E}" destId="{1F86137D-E76D-432B-8064-CE2400D25776}" srcOrd="1" destOrd="0" presId="urn:microsoft.com/office/officeart/2005/8/layout/process1"/>
    <dgm:cxn modelId="{2785A991-8452-4568-A3AE-3649BDC01B56}" type="presParOf" srcId="{1F86137D-E76D-432B-8064-CE2400D25776}" destId="{03E6379A-B353-411E-87F5-6C26E282C3DF}" srcOrd="0" destOrd="0" presId="urn:microsoft.com/office/officeart/2005/8/layout/process1"/>
    <dgm:cxn modelId="{BAE6B07C-6225-41CB-AE16-D90FDAD0D909}" type="presParOf" srcId="{E52E39D5-EC46-4E90-A977-7A958296005E}" destId="{5A89015C-B769-4A4B-93D0-B9F5B3CF42EB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1EF9AA-C52A-4F7A-B3B9-0A62EF88F484}" type="doc">
      <dgm:prSet loTypeId="urn:microsoft.com/office/officeart/2005/8/layout/hList6" loCatId="list" qsTypeId="urn:microsoft.com/office/officeart/2005/8/quickstyle/simple4" qsCatId="simple" csTypeId="urn:microsoft.com/office/officeart/2005/8/colors/colorful2" csCatId="colorful" phldr="1"/>
      <dgm:spPr/>
    </dgm:pt>
    <dgm:pt modelId="{28051395-692F-4F55-B682-0088AEA1D5EA}">
      <dgm:prSet phldrT="[Текст]" custT="1"/>
      <dgm:spPr/>
      <dgm:t>
        <a:bodyPr/>
        <a:lstStyle/>
        <a:p>
          <a:pPr algn="ctr"/>
          <a:r>
            <a:rPr lang="ru-RU" sz="2000" b="1" dirty="0">
              <a:solidFill>
                <a:schemeClr val="tx1"/>
              </a:solidFill>
              <a:latin typeface="+mj-lt"/>
            </a:rPr>
            <a:t>Создание комфортной и безопасной образовательной среды</a:t>
          </a:r>
        </a:p>
      </dgm:t>
    </dgm:pt>
    <dgm:pt modelId="{BAD45D21-8BD3-4649-91C0-150857F3CD54}" type="parTrans" cxnId="{11308BC6-D1DB-4C3C-B9C1-0A58FE9E2FA8}">
      <dgm:prSet/>
      <dgm:spPr/>
      <dgm:t>
        <a:bodyPr/>
        <a:lstStyle/>
        <a:p>
          <a:pPr algn="ctr"/>
          <a:endParaRPr lang="ru-RU" sz="2000">
            <a:solidFill>
              <a:schemeClr val="tx1"/>
            </a:solidFill>
            <a:latin typeface="+mj-lt"/>
          </a:endParaRPr>
        </a:p>
      </dgm:t>
    </dgm:pt>
    <dgm:pt modelId="{4AA43ED8-17F2-4815-A66A-39DA14D034F1}" type="sibTrans" cxnId="{11308BC6-D1DB-4C3C-B9C1-0A58FE9E2FA8}">
      <dgm:prSet/>
      <dgm:spPr/>
      <dgm:t>
        <a:bodyPr/>
        <a:lstStyle/>
        <a:p>
          <a:pPr algn="ctr"/>
          <a:endParaRPr lang="ru-RU" sz="2000">
            <a:solidFill>
              <a:schemeClr val="tx1"/>
            </a:solidFill>
            <a:latin typeface="+mj-lt"/>
          </a:endParaRPr>
        </a:p>
      </dgm:t>
    </dgm:pt>
    <dgm:pt modelId="{9EDDE2E3-6BF7-4CED-A825-1849631888BF}">
      <dgm:prSet phldrT="[Текст]" custT="1"/>
      <dgm:spPr/>
      <dgm:t>
        <a:bodyPr/>
        <a:lstStyle/>
        <a:p>
          <a:pPr algn="ctr"/>
          <a:r>
            <a:rPr lang="ru-RU" sz="2000" b="1" dirty="0">
              <a:solidFill>
                <a:schemeClr val="tx1"/>
              </a:solidFill>
              <a:latin typeface="+mj-lt"/>
            </a:rPr>
            <a:t>Построение эффективной системы воспитания</a:t>
          </a:r>
        </a:p>
      </dgm:t>
    </dgm:pt>
    <dgm:pt modelId="{F16AF083-4993-4AF6-9B11-4CC0A2E969BF}" type="parTrans" cxnId="{C41EC81F-EDC6-418F-BF67-4666E9A7D42F}">
      <dgm:prSet/>
      <dgm:spPr/>
      <dgm:t>
        <a:bodyPr/>
        <a:lstStyle/>
        <a:p>
          <a:pPr algn="ctr"/>
          <a:endParaRPr lang="ru-RU" sz="2000">
            <a:solidFill>
              <a:schemeClr val="tx1"/>
            </a:solidFill>
            <a:latin typeface="+mj-lt"/>
          </a:endParaRPr>
        </a:p>
      </dgm:t>
    </dgm:pt>
    <dgm:pt modelId="{68B63DF3-1FB0-4C2E-9318-499F7CD083F6}" type="sibTrans" cxnId="{C41EC81F-EDC6-418F-BF67-4666E9A7D42F}">
      <dgm:prSet/>
      <dgm:spPr/>
      <dgm:t>
        <a:bodyPr/>
        <a:lstStyle/>
        <a:p>
          <a:pPr algn="ctr"/>
          <a:endParaRPr lang="ru-RU" sz="2000">
            <a:solidFill>
              <a:schemeClr val="tx1"/>
            </a:solidFill>
            <a:latin typeface="+mj-lt"/>
          </a:endParaRPr>
        </a:p>
      </dgm:t>
    </dgm:pt>
    <dgm:pt modelId="{EFEA3312-285D-4594-83C2-840AAD2F2221}">
      <dgm:prSet phldrT="[Текст]" custT="1"/>
      <dgm:spPr/>
      <dgm:t>
        <a:bodyPr/>
        <a:lstStyle/>
        <a:p>
          <a:pPr algn="ctr">
            <a:buNone/>
          </a:pPr>
          <a:r>
            <a:rPr lang="ru-RU" sz="2000" b="1" dirty="0">
              <a:solidFill>
                <a:schemeClr val="tx1"/>
              </a:solidFill>
              <a:latin typeface="+mj-lt"/>
            </a:rPr>
            <a:t>Поиск и внедрение механизмов обновления системы образования </a:t>
          </a:r>
        </a:p>
      </dgm:t>
    </dgm:pt>
    <dgm:pt modelId="{056EC0EE-ABD3-4ADC-B0A7-0B8F2A67BAA3}" type="parTrans" cxnId="{4FB35BC2-6359-4ACA-8E25-1EB9ED915E1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+mj-lt"/>
          </a:endParaRPr>
        </a:p>
      </dgm:t>
    </dgm:pt>
    <dgm:pt modelId="{C2F16528-A4A5-4451-8BFA-D04D4023443E}" type="sibTrans" cxnId="{4FB35BC2-6359-4ACA-8E25-1EB9ED915E19}">
      <dgm:prSet/>
      <dgm:spPr/>
      <dgm:t>
        <a:bodyPr/>
        <a:lstStyle/>
        <a:p>
          <a:endParaRPr lang="ru-RU" sz="2000">
            <a:solidFill>
              <a:schemeClr val="tx1"/>
            </a:solidFill>
            <a:latin typeface="+mj-lt"/>
          </a:endParaRPr>
        </a:p>
      </dgm:t>
    </dgm:pt>
    <dgm:pt modelId="{AD53C05D-5342-488D-A008-5E8C0031C757}" type="pres">
      <dgm:prSet presAssocID="{431EF9AA-C52A-4F7A-B3B9-0A62EF88F484}" presName="Name0" presStyleCnt="0">
        <dgm:presLayoutVars>
          <dgm:dir/>
          <dgm:resizeHandles val="exact"/>
        </dgm:presLayoutVars>
      </dgm:prSet>
      <dgm:spPr/>
    </dgm:pt>
    <dgm:pt modelId="{19E1E34D-CDD8-477C-8B44-027EDF7508D5}" type="pres">
      <dgm:prSet presAssocID="{28051395-692F-4F55-B682-0088AEA1D5E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D488C5-0961-4189-BFAE-544DB1776EF7}" type="pres">
      <dgm:prSet presAssocID="{4AA43ED8-17F2-4815-A66A-39DA14D034F1}" presName="sibTrans" presStyleCnt="0"/>
      <dgm:spPr/>
    </dgm:pt>
    <dgm:pt modelId="{4E2F75FE-575F-469A-841E-6115FDA2E95F}" type="pres">
      <dgm:prSet presAssocID="{9EDDE2E3-6BF7-4CED-A825-1849631888BF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D92DAC-6B3C-4239-A26B-B9A6ECD1B84A}" type="pres">
      <dgm:prSet presAssocID="{68B63DF3-1FB0-4C2E-9318-499F7CD083F6}" presName="sibTrans" presStyleCnt="0"/>
      <dgm:spPr/>
    </dgm:pt>
    <dgm:pt modelId="{9955D6CA-7578-4F8F-8452-FB49682ECE2F}" type="pres">
      <dgm:prSet presAssocID="{EFEA3312-285D-4594-83C2-840AAD2F222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C18E4D-73A4-4F68-82FD-96D83432FD4D}" type="presOf" srcId="{431EF9AA-C52A-4F7A-B3B9-0A62EF88F484}" destId="{AD53C05D-5342-488D-A008-5E8C0031C757}" srcOrd="0" destOrd="0" presId="urn:microsoft.com/office/officeart/2005/8/layout/hList6"/>
    <dgm:cxn modelId="{C41EC81F-EDC6-418F-BF67-4666E9A7D42F}" srcId="{431EF9AA-C52A-4F7A-B3B9-0A62EF88F484}" destId="{9EDDE2E3-6BF7-4CED-A825-1849631888BF}" srcOrd="1" destOrd="0" parTransId="{F16AF083-4993-4AF6-9B11-4CC0A2E969BF}" sibTransId="{68B63DF3-1FB0-4C2E-9318-499F7CD083F6}"/>
    <dgm:cxn modelId="{3C327EE4-46CB-4B2E-B406-4BDDBBCF6429}" type="presOf" srcId="{9EDDE2E3-6BF7-4CED-A825-1849631888BF}" destId="{4E2F75FE-575F-469A-841E-6115FDA2E95F}" srcOrd="0" destOrd="0" presId="urn:microsoft.com/office/officeart/2005/8/layout/hList6"/>
    <dgm:cxn modelId="{1CDB313B-D56C-4C46-B1D7-B7D13E194A92}" type="presOf" srcId="{28051395-692F-4F55-B682-0088AEA1D5EA}" destId="{19E1E34D-CDD8-477C-8B44-027EDF7508D5}" srcOrd="0" destOrd="0" presId="urn:microsoft.com/office/officeart/2005/8/layout/hList6"/>
    <dgm:cxn modelId="{0ADEBB4E-11F8-47EC-8D5A-1B72EACC1729}" type="presOf" srcId="{EFEA3312-285D-4594-83C2-840AAD2F2221}" destId="{9955D6CA-7578-4F8F-8452-FB49682ECE2F}" srcOrd="0" destOrd="0" presId="urn:microsoft.com/office/officeart/2005/8/layout/hList6"/>
    <dgm:cxn modelId="{4FB35BC2-6359-4ACA-8E25-1EB9ED915E19}" srcId="{431EF9AA-C52A-4F7A-B3B9-0A62EF88F484}" destId="{EFEA3312-285D-4594-83C2-840AAD2F2221}" srcOrd="2" destOrd="0" parTransId="{056EC0EE-ABD3-4ADC-B0A7-0B8F2A67BAA3}" sibTransId="{C2F16528-A4A5-4451-8BFA-D04D4023443E}"/>
    <dgm:cxn modelId="{11308BC6-D1DB-4C3C-B9C1-0A58FE9E2FA8}" srcId="{431EF9AA-C52A-4F7A-B3B9-0A62EF88F484}" destId="{28051395-692F-4F55-B682-0088AEA1D5EA}" srcOrd="0" destOrd="0" parTransId="{BAD45D21-8BD3-4649-91C0-150857F3CD54}" sibTransId="{4AA43ED8-17F2-4815-A66A-39DA14D034F1}"/>
    <dgm:cxn modelId="{A21EA382-3AD5-4FFF-93B8-BA54BAAE6126}" type="presParOf" srcId="{AD53C05D-5342-488D-A008-5E8C0031C757}" destId="{19E1E34D-CDD8-477C-8B44-027EDF7508D5}" srcOrd="0" destOrd="0" presId="urn:microsoft.com/office/officeart/2005/8/layout/hList6"/>
    <dgm:cxn modelId="{925E89D2-29F1-4D85-BA3C-A3824F798ED5}" type="presParOf" srcId="{AD53C05D-5342-488D-A008-5E8C0031C757}" destId="{70D488C5-0961-4189-BFAE-544DB1776EF7}" srcOrd="1" destOrd="0" presId="urn:microsoft.com/office/officeart/2005/8/layout/hList6"/>
    <dgm:cxn modelId="{D4AACA8F-BECD-4C67-BCE2-0C672C8082B7}" type="presParOf" srcId="{AD53C05D-5342-488D-A008-5E8C0031C757}" destId="{4E2F75FE-575F-469A-841E-6115FDA2E95F}" srcOrd="2" destOrd="0" presId="urn:microsoft.com/office/officeart/2005/8/layout/hList6"/>
    <dgm:cxn modelId="{66754AEC-9C3A-4260-B5D4-AA65AC380E13}" type="presParOf" srcId="{AD53C05D-5342-488D-A008-5E8C0031C757}" destId="{45D92DAC-6B3C-4239-A26B-B9A6ECD1B84A}" srcOrd="3" destOrd="0" presId="urn:microsoft.com/office/officeart/2005/8/layout/hList6"/>
    <dgm:cxn modelId="{68644E14-53D2-4766-B991-0D0B3E091F0F}" type="presParOf" srcId="{AD53C05D-5342-488D-A008-5E8C0031C757}" destId="{9955D6CA-7578-4F8F-8452-FB49682ECE2F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5.17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1.639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8-20T18:06:45.010"/>
    </inkml:context>
    <inkml:brush xml:id="br0">
      <inkml:brushProperty name="width" value="0.05" units="cm"/>
      <inkml:brushProperty name="height" value="0.3" units="cm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3.35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24575,'0'0'-8191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8-20T18:05:14.63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hape 45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2051" name="Shape 452"/>
          <p:cNvSpPr>
            <a:spLocks noGrp="1"/>
          </p:cNvSpPr>
          <p:nvPr>
            <p:ph type="body" sz="quarter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>
              <a:sym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0573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1pPr>
    <a:lvl2pPr marL="742950" indent="-28575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2pPr>
    <a:lvl3pPr marL="11430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3pPr>
    <a:lvl4pPr marL="16002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4pPr>
    <a:lvl5pPr marL="2057400" indent="-228600" algn="l" defTabSz="898525" rtl="0" eaLnBrk="0" fontAlgn="base" hangingPunct="0">
      <a:spcBef>
        <a:spcPct val="30000"/>
      </a:spcBef>
      <a:spcAft>
        <a:spcPct val="0"/>
      </a:spcAft>
      <a:defRPr>
        <a:solidFill>
          <a:schemeClr val="tx1"/>
        </a:solidFill>
        <a:latin typeface="+mn-lt"/>
        <a:ea typeface="+mn-ea"/>
        <a:cs typeface="+mn-cs"/>
        <a:sym typeface="Calibri" pitchFamily="34" charset="0"/>
      </a:defRPr>
    </a:lvl5pPr>
    <a:lvl6pPr indent="721277" defTabSz="899726" latinLnBrk="0">
      <a:defRPr>
        <a:latin typeface="+mn-lt"/>
        <a:ea typeface="+mn-ea"/>
        <a:cs typeface="+mn-cs"/>
        <a:sym typeface="Calibri"/>
      </a:defRPr>
    </a:lvl6pPr>
    <a:lvl7pPr indent="865532" defTabSz="899726" latinLnBrk="0">
      <a:defRPr>
        <a:latin typeface="+mn-lt"/>
        <a:ea typeface="+mn-ea"/>
        <a:cs typeface="+mn-cs"/>
        <a:sym typeface="Calibri"/>
      </a:defRPr>
    </a:lvl7pPr>
    <a:lvl8pPr indent="1009788" defTabSz="899726" latinLnBrk="0">
      <a:defRPr>
        <a:latin typeface="+mn-lt"/>
        <a:ea typeface="+mn-ea"/>
        <a:cs typeface="+mn-cs"/>
        <a:sym typeface="Calibri"/>
      </a:defRPr>
    </a:lvl8pPr>
    <a:lvl9pPr indent="1154043" defTabSz="899726" latinLnBrk="0">
      <a:defRPr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099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9845E19-6DCB-375F-72AB-9584B3E1E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Образ слайда 1">
            <a:extLst>
              <a:ext uri="{FF2B5EF4-FFF2-40B4-BE49-F238E27FC236}">
                <a16:creationId xmlns:a16="http://schemas.microsoft.com/office/drawing/2014/main" xmlns="" id="{1836E824-15FB-6606-C84D-6D443E5B46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4099" name="Заметки 2">
            <a:extLst>
              <a:ext uri="{FF2B5EF4-FFF2-40B4-BE49-F238E27FC236}">
                <a16:creationId xmlns:a16="http://schemas.microsoft.com/office/drawing/2014/main" xmlns="" id="{8AE06061-DDDE-6781-3965-751114B08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altLang="ru-RU"/>
              <a:t> </a:t>
            </a:r>
          </a:p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29544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961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7717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3025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991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6147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ru-RU" altLang="ru-RU"/>
              <a:t> </a:t>
            </a:r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822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6BB2350-3865-4388-88CF-4738E50504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67158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pic" sz="quarter" idx="13"/>
          </p:nvPr>
        </p:nvSpPr>
        <p:spPr>
          <a:xfrm>
            <a:off x="696489" y="3342651"/>
            <a:ext cx="3218199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27" name="Shape 27"/>
          <p:cNvSpPr>
            <a:spLocks noGrp="1"/>
          </p:cNvSpPr>
          <p:nvPr>
            <p:ph type="pic" sz="quarter" idx="14"/>
          </p:nvPr>
        </p:nvSpPr>
        <p:spPr>
          <a:xfrm>
            <a:off x="4207051" y="3342651"/>
            <a:ext cx="3218199" cy="257580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4" name="Shape 2"/>
          <p:cNvSpPr>
            <a:spLocks noGrp="1"/>
          </p:cNvSpPr>
          <p:nvPr>
            <p:ph type="sldNum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73FC98-8DE7-4FFB-A550-D48C7F200BB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50776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pic" idx="13"/>
          </p:nvPr>
        </p:nvSpPr>
        <p:spPr>
          <a:xfrm>
            <a:off x="-1" y="772412"/>
            <a:ext cx="13439776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20ADC1B-6C17-4AC0-877D-B49EEADF26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584837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Header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pic" sz="half" idx="13"/>
          </p:nvPr>
        </p:nvSpPr>
        <p:spPr>
          <a:xfrm>
            <a:off x="-1" y="772412"/>
            <a:ext cx="13439776" cy="300742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A01D4F-0B7A-4DD7-BA71-6C09356B746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1840026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Right Image #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Shape 290"/>
          <p:cNvSpPr>
            <a:spLocks noGrp="1"/>
          </p:cNvSpPr>
          <p:nvPr>
            <p:ph type="pic" sz="half" idx="13"/>
          </p:nvPr>
        </p:nvSpPr>
        <p:spPr>
          <a:xfrm>
            <a:off x="7734870" y="772412"/>
            <a:ext cx="5704905" cy="6014859"/>
          </a:xfrm>
          <a:prstGeom prst="rect">
            <a:avLst/>
          </a:prstGeom>
        </p:spPr>
        <p:txBody>
          <a:bodyPr lIns="91439" tIns="45719" rIns="91439" bIns="45719"/>
          <a:lstStyle/>
          <a:p>
            <a:pPr lvl="0"/>
            <a:endParaRPr noProof="0">
              <a:sym typeface="Calibri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97C59F-CCBA-4CCE-88AC-634718DF730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10426061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sldNum" sz="quarter" idx="2"/>
          </p:nvPr>
        </p:nvSpPr>
        <p:spPr>
          <a:xfrm>
            <a:off x="12659866" y="6396027"/>
            <a:ext cx="225157" cy="222272"/>
          </a:xfrm>
          <a:prstGeom prst="rect">
            <a:avLst/>
          </a:prstGeom>
          <a:ln w="12700">
            <a:miter lim="400000"/>
          </a:ln>
        </p:spPr>
        <p:txBody>
          <a:bodyPr vert="horz" wrap="none" lIns="56721" tIns="56721" rIns="56721" bIns="56721" numCol="1" anchor="ctr" anchorCtr="0" compatLnSpc="1">
            <a:prstTxWarp prst="textNoShape">
              <a:avLst/>
            </a:prstTxWarp>
            <a:spAutoFit/>
          </a:bodyPr>
          <a:lstStyle>
            <a:lvl1pPr algn="r" eaLnBrk="1">
              <a:defRPr sz="700">
                <a:solidFill>
                  <a:srgbClr val="778496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</a:lstStyle>
          <a:p>
            <a:fld id="{F1BDED3B-18BB-44F2-BFA8-2007902E6157}" type="slidenum">
              <a:rPr lang="ru-RU" altLang="ru-RU"/>
              <a:pPr/>
              <a:t>‹#›</a:t>
            </a:fld>
            <a:endParaRPr lang="ru-RU" altLang="ru-RU"/>
          </a:p>
        </p:txBody>
      </p:sp>
      <p:sp>
        <p:nvSpPr>
          <p:cNvPr id="1027" name="Shape 3"/>
          <p:cNvSpPr>
            <a:spLocks noGrp="1"/>
          </p:cNvSpPr>
          <p:nvPr>
            <p:ph type="title"/>
          </p:nvPr>
        </p:nvSpPr>
        <p:spPr bwMode="auto">
          <a:xfrm>
            <a:off x="672490" y="852491"/>
            <a:ext cx="12094799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6721" tIns="56721" rIns="56721" bIns="5672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Calibri Light" pitchFamily="34" charset="0"/>
              </a:rPr>
              <a:t>Текст заголовка</a:t>
            </a:r>
          </a:p>
        </p:txBody>
      </p:sp>
      <p:sp>
        <p:nvSpPr>
          <p:cNvPr id="1028" name="Shape 4"/>
          <p:cNvSpPr>
            <a:spLocks noGrp="1"/>
          </p:cNvSpPr>
          <p:nvPr>
            <p:ph type="body" idx="1"/>
          </p:nvPr>
        </p:nvSpPr>
        <p:spPr bwMode="auto">
          <a:xfrm>
            <a:off x="672490" y="2176463"/>
            <a:ext cx="12094799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square" lIns="56721" tIns="56721" rIns="56721" bIns="567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>
                <a:sym typeface="Calibri" pitchFamily="34" charset="0"/>
              </a:rPr>
              <a:t>Уровень текста 1</a:t>
            </a:r>
          </a:p>
          <a:p>
            <a:pPr lvl="1"/>
            <a:r>
              <a:rPr lang="ru-RU" altLang="ru-RU">
                <a:sym typeface="Calibri" pitchFamily="34" charset="0"/>
              </a:rPr>
              <a:t>Уровень текста 2</a:t>
            </a:r>
          </a:p>
          <a:p>
            <a:pPr lvl="2"/>
            <a:r>
              <a:rPr lang="ru-RU" altLang="ru-RU">
                <a:sym typeface="Calibri" pitchFamily="34" charset="0"/>
              </a:rPr>
              <a:t>Уровень текста 3</a:t>
            </a:r>
          </a:p>
          <a:p>
            <a:pPr lvl="3"/>
            <a:r>
              <a:rPr lang="ru-RU" altLang="ru-RU">
                <a:sym typeface="Calibri" pitchFamily="34" charset="0"/>
              </a:rPr>
              <a:t>Уровень текста 4</a:t>
            </a:r>
          </a:p>
          <a:p>
            <a:pPr lvl="4"/>
            <a:r>
              <a:rPr lang="ru-RU" altLang="ru-RU">
                <a:sym typeface="Calibri" pitchFamily="34" charset="0"/>
              </a:rPr>
              <a:t>Уровень текста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 spd="med"/>
  <p:txStyles>
    <p:titleStyle>
      <a:lvl1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1pPr>
      <a:lvl2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2pPr>
      <a:lvl3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3pPr>
      <a:lvl4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4pPr>
      <a:lvl5pPr algn="l" defTabSz="755607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333639"/>
          </a:solidFill>
          <a:latin typeface="Calibri Light"/>
          <a:ea typeface="Calibri Light"/>
          <a:cs typeface="Calibri Light"/>
          <a:sym typeface="Calibri Light" pitchFamily="34" charset="0"/>
        </a:defRPr>
      </a:lvl5pPr>
      <a:lvl6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755918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606" b="0" i="0" u="none" strike="noStrike" cap="none" spc="0" baseline="0">
          <a:ln>
            <a:noFill/>
          </a:ln>
          <a:solidFill>
            <a:srgbClr val="333639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180965" indent="-180965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1pPr>
      <a:lvl2pPr marL="453999" indent="-211126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2pPr>
      <a:lvl3pPr marL="738146" indent="-253986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3pPr>
      <a:lvl4pPr marL="1009593" indent="-282559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4pPr>
      <a:lvl5pPr marL="1250879" indent="-282559" algn="l" defTabSz="755607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pitchFamily="34" charset="0"/>
        <a:buChar char="•"/>
        <a:defRPr sz="2200">
          <a:solidFill>
            <a:srgbClr val="333639"/>
          </a:solidFill>
          <a:latin typeface="+mn-lt"/>
          <a:ea typeface="+mn-ea"/>
          <a:cs typeface="+mn-cs"/>
          <a:sym typeface="Calibri" pitchFamily="34" charset="0"/>
        </a:defRPr>
      </a:lvl5pPr>
      <a:lvl6pPr marL="1494779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6pPr>
      <a:lvl7pPr marL="1737176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7pPr>
      <a:lvl8pPr marL="1979573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8pPr>
      <a:lvl9pPr marL="2221969" marR="0" indent="-282796" algn="l" defTabSz="755918" rtl="0" latinLnBrk="0">
        <a:lnSpc>
          <a:spcPct val="90000"/>
        </a:lnSpc>
        <a:spcBef>
          <a:spcPts val="796"/>
        </a:spcBef>
        <a:spcAft>
          <a:spcPts val="0"/>
        </a:spcAft>
        <a:buClrTx/>
        <a:buSzPct val="100000"/>
        <a:buFont typeface="Arial"/>
        <a:buChar char="•"/>
        <a:tabLst/>
        <a:defRPr sz="2227" b="0" i="0" u="none" strike="noStrike" cap="none" spc="0" baseline="0">
          <a:ln>
            <a:noFill/>
          </a:ln>
          <a:solidFill>
            <a:srgbClr val="333639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1pPr>
      <a:lvl2pPr marL="0" marR="0" indent="242396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2pPr>
      <a:lvl3pPr marL="0" marR="0" indent="484793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3pPr>
      <a:lvl4pPr marL="0" marR="0" indent="72719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4pPr>
      <a:lvl5pPr marL="0" marR="0" indent="969587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5pPr>
      <a:lvl6pPr marL="0" marR="0" indent="1211983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6pPr>
      <a:lvl7pPr marL="0" marR="0" indent="1454380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7pPr>
      <a:lvl8pPr marL="0" marR="0" indent="1696776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8pPr>
      <a:lvl9pPr marL="0" marR="0" indent="1939174" algn="r" defTabSz="755918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42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Roboto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4.jpeg"/><Relationship Id="rId3" Type="http://schemas.openxmlformats.org/officeDocument/2006/relationships/customXml" Target="../ink/ink25.xml"/><Relationship Id="rId12" Type="http://schemas.openxmlformats.org/officeDocument/2006/relationships/image" Target="../media/image2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2.jpe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26.xml"/><Relationship Id="rId1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jpeg"/><Relationship Id="rId3" Type="http://schemas.openxmlformats.org/officeDocument/2006/relationships/customXml" Target="../ink/ink27.xml"/><Relationship Id="rId12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26.jpe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5.jpeg"/><Relationship Id="rId3" Type="http://schemas.openxmlformats.org/officeDocument/2006/relationships/customXml" Target="../ink/ink29.xml"/><Relationship Id="rId7" Type="http://schemas.openxmlformats.org/officeDocument/2006/relationships/customXml" Target="../ink/ink32.xml"/><Relationship Id="rId12" Type="http://schemas.openxmlformats.org/officeDocument/2006/relationships/image" Target="../media/image3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31.xml"/><Relationship Id="rId11" Type="http://schemas.openxmlformats.org/officeDocument/2006/relationships/image" Target="../media/image33.jpeg"/><Relationship Id="rId5" Type="http://schemas.openxmlformats.org/officeDocument/2006/relationships/customXml" Target="../ink/ink30.xml"/><Relationship Id="rId10" Type="http://schemas.openxmlformats.org/officeDocument/2006/relationships/image" Target="../media/image6.png"/><Relationship Id="rId4" Type="http://schemas.openxmlformats.org/officeDocument/2006/relationships/image" Target="../media/image310.png"/><Relationship Id="rId9" Type="http://schemas.openxmlformats.org/officeDocument/2006/relationships/customXml" Target="../ink/ink3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ustomXml" Target="../ink/ink3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0" Type="http://schemas.openxmlformats.org/officeDocument/2006/relationships/image" Target="../media/image40.png"/><Relationship Id="rId4" Type="http://schemas.openxmlformats.org/officeDocument/2006/relationships/image" Target="../media/image5.png"/><Relationship Id="rId9" Type="http://schemas.openxmlformats.org/officeDocument/2006/relationships/customXml" Target="../ink/ink3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ustomXml" Target="../ink/ink3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3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ustomXml" Target="../ink/ink3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39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ustomXml" Target="../ink/ink4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41.pn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4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customXml" Target="../ink/ink42.xml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46.jpeg"/><Relationship Id="rId5" Type="http://schemas.openxmlformats.org/officeDocument/2006/relationships/customXml" Target="../ink/ink43.xml"/><Relationship Id="rId10" Type="http://schemas.openxmlformats.org/officeDocument/2006/relationships/image" Target="../media/image45.jpeg"/><Relationship Id="rId4" Type="http://schemas.openxmlformats.org/officeDocument/2006/relationships/image" Target="../media/image5.png"/><Relationship Id="rId9" Type="http://schemas.openxmlformats.org/officeDocument/2006/relationships/image" Target="../media/image44.jpe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customXml" Target="../ink/ink44.xml"/><Relationship Id="rId7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45.xml"/><Relationship Id="rId10" Type="http://schemas.openxmlformats.org/officeDocument/2006/relationships/image" Target="../media/image49.jpeg"/><Relationship Id="rId4" Type="http://schemas.openxmlformats.org/officeDocument/2006/relationships/image" Target="../media/image5.png"/><Relationship Id="rId9" Type="http://schemas.openxmlformats.org/officeDocument/2006/relationships/image" Target="../media/image48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openxmlformats.org/officeDocument/2006/relationships/customXml" Target="../ink/ink46.xml"/><Relationship Id="rId7" Type="http://schemas.openxmlformats.org/officeDocument/2006/relationships/image" Target="../media/image50.jpeg"/><Relationship Id="rId12" Type="http://schemas.openxmlformats.org/officeDocument/2006/relationships/image" Target="../media/image5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54.jpeg"/><Relationship Id="rId5" Type="http://schemas.openxmlformats.org/officeDocument/2006/relationships/customXml" Target="../ink/ink47.xml"/><Relationship Id="rId10" Type="http://schemas.openxmlformats.org/officeDocument/2006/relationships/image" Target="../media/image53.jpeg"/><Relationship Id="rId4" Type="http://schemas.openxmlformats.org/officeDocument/2006/relationships/image" Target="../media/image5.png"/><Relationship Id="rId9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13" Type="http://schemas.openxmlformats.org/officeDocument/2006/relationships/image" Target="../media/image63.jpeg"/><Relationship Id="rId3" Type="http://schemas.openxmlformats.org/officeDocument/2006/relationships/customXml" Target="../ink/ink48.xml"/><Relationship Id="rId7" Type="http://schemas.openxmlformats.org/officeDocument/2006/relationships/image" Target="../media/image57.jpeg"/><Relationship Id="rId12" Type="http://schemas.openxmlformats.org/officeDocument/2006/relationships/image" Target="../media/image6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61.png"/><Relationship Id="rId5" Type="http://schemas.openxmlformats.org/officeDocument/2006/relationships/customXml" Target="../ink/ink49.xml"/><Relationship Id="rId10" Type="http://schemas.openxmlformats.org/officeDocument/2006/relationships/image" Target="../media/image60.jpeg"/><Relationship Id="rId4" Type="http://schemas.openxmlformats.org/officeDocument/2006/relationships/image" Target="../media/image5.png"/><Relationship Id="rId9" Type="http://schemas.openxmlformats.org/officeDocument/2006/relationships/image" Target="../media/image5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0.xml"/><Relationship Id="rId12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64.pn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51.xml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customXml" Target="../ink/ink52.xml"/><Relationship Id="rId7" Type="http://schemas.openxmlformats.org/officeDocument/2006/relationships/image" Target="../media/image6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53.xml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customXml" Target="../ink/ink54.xml"/><Relationship Id="rId7" Type="http://schemas.openxmlformats.org/officeDocument/2006/relationships/image" Target="../media/image6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55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2.xml"/></Relationships>
</file>

<file path=ppt/slides/_rels/slide4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customXml" Target="../ink/ink56.xml"/><Relationship Id="rId7" Type="http://schemas.openxmlformats.org/officeDocument/2006/relationships/image" Target="../media/image6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57.xml"/><Relationship Id="rId10" Type="http://schemas.openxmlformats.org/officeDocument/2006/relationships/image" Target="../media/image68.png"/><Relationship Id="rId4" Type="http://schemas.openxmlformats.org/officeDocument/2006/relationships/image" Target="../media/image5.png"/><Relationship Id="rId9" Type="http://schemas.openxmlformats.org/officeDocument/2006/relationships/hyperlink" Target="https://yar-edudep.ru/razdely/informaciya_dlya_rukovoditelej/materialy_zasedanij_kollegii_departamenta_obrazovaniya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ustomXml" Target="../ink/ink5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59.xml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customXml" Target="../ink/ink6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61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customXml" Target="../ink/ink62.xml"/><Relationship Id="rId7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63.xml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4.xml"/><Relationship Id="rId7" Type="http://schemas.openxmlformats.org/officeDocument/2006/relationships/image" Target="../media/image6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65.xml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customXml" Target="../ink/ink66.xml"/><Relationship Id="rId7" Type="http://schemas.openxmlformats.org/officeDocument/2006/relationships/image" Target="../media/image7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67.xml"/><Relationship Id="rId4" Type="http://schemas.openxmlformats.org/officeDocument/2006/relationships/image" Target="../media/image5.png"/><Relationship Id="rId9" Type="http://schemas.openxmlformats.org/officeDocument/2006/relationships/image" Target="../media/image71.jpe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customXml" Target="../ink/ink68.xml"/><Relationship Id="rId7" Type="http://schemas.openxmlformats.org/officeDocument/2006/relationships/image" Target="../media/image7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customXml" Target="../ink/ink69.xml"/><Relationship Id="rId4" Type="http://schemas.openxmlformats.org/officeDocument/2006/relationships/image" Target="../media/image5.png"/><Relationship Id="rId9" Type="http://schemas.openxmlformats.org/officeDocument/2006/relationships/image" Target="../media/image7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jpeg"/><Relationship Id="rId3" Type="http://schemas.openxmlformats.org/officeDocument/2006/relationships/customXml" Target="../ink/ink70.xml"/><Relationship Id="rId7" Type="http://schemas.openxmlformats.org/officeDocument/2006/relationships/image" Target="../media/image75.jpeg"/><Relationship Id="rId12" Type="http://schemas.openxmlformats.org/officeDocument/2006/relationships/image" Target="../media/image8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79.jpeg"/><Relationship Id="rId5" Type="http://schemas.openxmlformats.org/officeDocument/2006/relationships/customXml" Target="../ink/ink71.xml"/><Relationship Id="rId10" Type="http://schemas.openxmlformats.org/officeDocument/2006/relationships/image" Target="../media/image78.jpeg"/><Relationship Id="rId4" Type="http://schemas.openxmlformats.org/officeDocument/2006/relationships/image" Target="../media/image5.png"/><Relationship Id="rId9" Type="http://schemas.openxmlformats.org/officeDocument/2006/relationships/image" Target="../media/image77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diagramLayout" Target="../diagrams/layout2.xml"/><Relationship Id="rId3" Type="http://schemas.openxmlformats.org/officeDocument/2006/relationships/customXml" Target="../ink/ink72.xml"/><Relationship Id="rId7" Type="http://schemas.openxmlformats.org/officeDocument/2006/relationships/diagramData" Target="../diagrams/data1.xml"/><Relationship Id="rId12" Type="http://schemas.openxmlformats.org/officeDocument/2006/relationships/diagramData" Target="../diagrams/data2.xml"/><Relationship Id="rId2" Type="http://schemas.openxmlformats.org/officeDocument/2006/relationships/image" Target="../media/image4.png"/><Relationship Id="rId16" Type="http://schemas.microsoft.com/office/2007/relationships/diagramDrawing" Target="../diagrams/drawing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microsoft.com/office/2007/relationships/diagramDrawing" Target="../diagrams/drawing1.xml"/><Relationship Id="rId5" Type="http://schemas.openxmlformats.org/officeDocument/2006/relationships/customXml" Target="../ink/ink73.xml"/><Relationship Id="rId15" Type="http://schemas.openxmlformats.org/officeDocument/2006/relationships/diagramColors" Target="../diagrams/colors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5.png"/><Relationship Id="rId9" Type="http://schemas.openxmlformats.org/officeDocument/2006/relationships/diagramQuickStyle" Target="../diagrams/quickStyle1.xml"/><Relationship Id="rId14" Type="http://schemas.openxmlformats.org/officeDocument/2006/relationships/diagramQuickStyle" Target="../diagrams/quickStyle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diagramQuickStyle" Target="../diagrams/quickStyle3.xml"/><Relationship Id="rId18" Type="http://schemas.openxmlformats.org/officeDocument/2006/relationships/image" Target="../media/image83.jpeg"/><Relationship Id="rId3" Type="http://schemas.openxmlformats.org/officeDocument/2006/relationships/customXml" Target="../ink/ink74.xml"/><Relationship Id="rId7" Type="http://schemas.openxmlformats.org/officeDocument/2006/relationships/customXml" Target="../ink/ink77.xml"/><Relationship Id="rId12" Type="http://schemas.openxmlformats.org/officeDocument/2006/relationships/diagramLayout" Target="../diagrams/layout3.xml"/><Relationship Id="rId17" Type="http://schemas.openxmlformats.org/officeDocument/2006/relationships/image" Target="../media/image82.jpeg"/><Relationship Id="rId2" Type="http://schemas.openxmlformats.org/officeDocument/2006/relationships/image" Target="../media/image4.png"/><Relationship Id="rId16" Type="http://schemas.openxmlformats.org/officeDocument/2006/relationships/image" Target="../media/image81.jpeg"/><Relationship Id="rId20" Type="http://schemas.openxmlformats.org/officeDocument/2006/relationships/image" Target="../media/image85.jpe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76.xml"/><Relationship Id="rId11" Type="http://schemas.openxmlformats.org/officeDocument/2006/relationships/diagramData" Target="../diagrams/data3.xml"/><Relationship Id="rId5" Type="http://schemas.openxmlformats.org/officeDocument/2006/relationships/customXml" Target="../ink/ink75.xml"/><Relationship Id="rId15" Type="http://schemas.microsoft.com/office/2007/relationships/diagramDrawing" Target="../diagrams/drawing3.xml"/><Relationship Id="rId10" Type="http://schemas.openxmlformats.org/officeDocument/2006/relationships/image" Target="../media/image6.png"/><Relationship Id="rId19" Type="http://schemas.openxmlformats.org/officeDocument/2006/relationships/image" Target="../media/image84.jpeg"/><Relationship Id="rId4" Type="http://schemas.openxmlformats.org/officeDocument/2006/relationships/image" Target="../media/image460.png"/><Relationship Id="rId9" Type="http://schemas.openxmlformats.org/officeDocument/2006/relationships/customXml" Target="../ink/ink78.xml"/><Relationship Id="rId14" Type="http://schemas.openxmlformats.org/officeDocument/2006/relationships/diagramColors" Target="../diagrams/colors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9.jpeg"/><Relationship Id="rId3" Type="http://schemas.openxmlformats.org/officeDocument/2006/relationships/customXml" Target="../ink/ink3.xml"/><Relationship Id="rId7" Type="http://schemas.openxmlformats.org/officeDocument/2006/relationships/customXml" Target="../ink/ink6.xml"/><Relationship Id="rId12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5.xml"/><Relationship Id="rId11" Type="http://schemas.openxmlformats.org/officeDocument/2006/relationships/image" Target="../media/image7.jpeg"/><Relationship Id="rId5" Type="http://schemas.openxmlformats.org/officeDocument/2006/relationships/customXml" Target="../ink/ink4.xml"/><Relationship Id="rId10" Type="http://schemas.openxmlformats.org/officeDocument/2006/relationships/image" Target="../media/image6.png"/><Relationship Id="rId4" Type="http://schemas.openxmlformats.org/officeDocument/2006/relationships/image" Target="../media/image190.png"/><Relationship Id="rId9" Type="http://schemas.openxmlformats.org/officeDocument/2006/relationships/customXml" Target="../ink/ink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jpeg"/><Relationship Id="rId3" Type="http://schemas.openxmlformats.org/officeDocument/2006/relationships/customXml" Target="../ink/ink8.xml"/><Relationship Id="rId7" Type="http://schemas.openxmlformats.org/officeDocument/2006/relationships/customXml" Target="../ink/ink11.xml"/><Relationship Id="rId12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0.xml"/><Relationship Id="rId11" Type="http://schemas.openxmlformats.org/officeDocument/2006/relationships/image" Target="../media/image11.jpeg"/><Relationship Id="rId5" Type="http://schemas.openxmlformats.org/officeDocument/2006/relationships/customXml" Target="../ink/ink9.xml"/><Relationship Id="rId10" Type="http://schemas.openxmlformats.org/officeDocument/2006/relationships/image" Target="../media/image10.png"/><Relationship Id="rId4" Type="http://schemas.openxmlformats.org/officeDocument/2006/relationships/image" Target="../media/image190.png"/><Relationship Id="rId9" Type="http://schemas.openxmlformats.org/officeDocument/2006/relationships/customXml" Target="../ink/ink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6.jpeg"/><Relationship Id="rId3" Type="http://schemas.openxmlformats.org/officeDocument/2006/relationships/customXml" Target="../ink/ink13.xml"/><Relationship Id="rId7" Type="http://schemas.openxmlformats.org/officeDocument/2006/relationships/customXml" Target="../ink/ink16.xml"/><Relationship Id="rId12" Type="http://schemas.openxmlformats.org/officeDocument/2006/relationships/image" Target="../media/image1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5.xml"/><Relationship Id="rId11" Type="http://schemas.openxmlformats.org/officeDocument/2006/relationships/image" Target="../media/image14.jpeg"/><Relationship Id="rId5" Type="http://schemas.openxmlformats.org/officeDocument/2006/relationships/customXml" Target="../ink/ink14.xml"/><Relationship Id="rId10" Type="http://schemas.openxmlformats.org/officeDocument/2006/relationships/image" Target="../media/image6.png"/><Relationship Id="rId4" Type="http://schemas.openxmlformats.org/officeDocument/2006/relationships/image" Target="../media/image300.png"/><Relationship Id="rId9" Type="http://schemas.openxmlformats.org/officeDocument/2006/relationships/customXml" Target="../ink/ink1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ustomXml" Target="../ink/ink18.xml"/><Relationship Id="rId7" Type="http://schemas.openxmlformats.org/officeDocument/2006/relationships/customXml" Target="../ink/ink21.xml"/><Relationship Id="rId12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0.xml"/><Relationship Id="rId11" Type="http://schemas.openxmlformats.org/officeDocument/2006/relationships/image" Target="../media/image17.jpeg"/><Relationship Id="rId5" Type="http://schemas.openxmlformats.org/officeDocument/2006/relationships/customXml" Target="../ink/ink19.xml"/><Relationship Id="rId10" Type="http://schemas.openxmlformats.org/officeDocument/2006/relationships/image" Target="../media/image6.png"/><Relationship Id="rId4" Type="http://schemas.openxmlformats.org/officeDocument/2006/relationships/image" Target="../media/image300.png"/><Relationship Id="rId9" Type="http://schemas.openxmlformats.org/officeDocument/2006/relationships/customXml" Target="../ink/ink22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1.jpeg"/><Relationship Id="rId3" Type="http://schemas.openxmlformats.org/officeDocument/2006/relationships/customXml" Target="../ink/ink23.xml"/><Relationship Id="rId12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9.jpeg"/><Relationship Id="rId10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customXml" Target="../ink/ink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Изображение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4"/>
          <a:stretch/>
        </p:blipFill>
        <p:spPr bwMode="auto">
          <a:xfrm>
            <a:off x="376023" y="1322229"/>
            <a:ext cx="12662589" cy="629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Изображение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222" y="1486230"/>
            <a:ext cx="2913175" cy="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Прямоугольник 11"/>
          <p:cNvSpPr>
            <a:spLocks noChangeArrowheads="1"/>
          </p:cNvSpPr>
          <p:nvPr/>
        </p:nvSpPr>
        <p:spPr bwMode="auto">
          <a:xfrm>
            <a:off x="551943" y="526109"/>
            <a:ext cx="12335889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ru-RU" sz="2400" b="1" dirty="0"/>
              <a:t>«Муниципальная система образования города Ярославля как пространство возможностей: вызовы, ориентиры, решения»</a:t>
            </a:r>
            <a:endParaRPr lang="ru-RU" sz="2400" b="1" dirty="0"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78" name="Прямоугольник 12"/>
          <p:cNvSpPr>
            <a:spLocks noChangeArrowheads="1"/>
          </p:cNvSpPr>
          <p:nvPr/>
        </p:nvSpPr>
        <p:spPr bwMode="auto">
          <a:xfrm>
            <a:off x="401163" y="6950687"/>
            <a:ext cx="2339004" cy="37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>
              <a:lnSpc>
                <a:spcPts val="3400"/>
              </a:lnSpc>
            </a:pP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26 августа 2025 </a:t>
            </a:r>
            <a:r>
              <a:rPr lang="en-US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|</a:t>
            </a: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  Ярославль</a:t>
            </a:r>
          </a:p>
        </p:txBody>
      </p:sp>
      <p:sp>
        <p:nvSpPr>
          <p:cNvPr id="2" name="Прямоугольник 11">
            <a:extLst>
              <a:ext uri="{FF2B5EF4-FFF2-40B4-BE49-F238E27FC236}">
                <a16:creationId xmlns:a16="http://schemas.microsoft.com/office/drawing/2014/main" xmlns="" id="{189D1AA7-16E8-FB91-F558-3859F30C76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0558" y="151526"/>
            <a:ext cx="7898659" cy="29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/>
              <a:t>Августовская конференция для руководителей образовательных организаций</a:t>
            </a:r>
            <a:endParaRPr lang="ru-RU" sz="1800" dirty="0"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734B3BD-398E-0D21-4DC5-0307E33CF39A}"/>
              </a:ext>
            </a:extLst>
          </p:cNvPr>
          <p:cNvSpPr txBox="1"/>
          <p:nvPr/>
        </p:nvSpPr>
        <p:spPr>
          <a:xfrm>
            <a:off x="1670737" y="5847100"/>
            <a:ext cx="10098301" cy="9541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700" b="1" kern="0" dirty="0"/>
              <a:t>Ключевые результаты и  основные направления деятельности </a:t>
            </a:r>
          </a:p>
          <a:p>
            <a:pPr algn="ctr"/>
            <a:r>
              <a:rPr lang="ru-RU" sz="2700" b="1" kern="0" dirty="0"/>
              <a:t>муниципальной системы образования на 2025-2026 учебный год</a:t>
            </a:r>
            <a:endParaRPr lang="ru-RU" sz="27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96D5708-DE5A-3C17-0FF0-ED25A61FB293}"/>
              </a:ext>
            </a:extLst>
          </p:cNvPr>
          <p:cNvSpPr txBox="1"/>
          <p:nvPr/>
        </p:nvSpPr>
        <p:spPr>
          <a:xfrm>
            <a:off x="4227755" y="6749113"/>
            <a:ext cx="8261873" cy="677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2000" b="1" cap="small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А.Г. ГУСЬКОВ,</a:t>
            </a:r>
          </a:p>
          <a:p>
            <a:pPr algn="r"/>
            <a:r>
              <a:rPr lang="ru-RU" sz="1800" b="1" cap="small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И.о. директора департамента образования мэрии города Ярославля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828344" y="1986323"/>
            <a:ext cx="11885600" cy="309315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b="1" dirty="0"/>
              <a:t>На реализацию мероприятий в рамках Губернаторского проекта «Решаем вместе!» выделены бюджетные средства в размере </a:t>
            </a:r>
            <a:r>
              <a:rPr lang="ru-RU" sz="1600" b="1" dirty="0">
                <a:solidFill>
                  <a:srgbClr val="FF0000"/>
                </a:solidFill>
              </a:rPr>
              <a:t>121 570,8 </a:t>
            </a:r>
            <a:r>
              <a:rPr lang="ru-RU" sz="1600" b="1" dirty="0" err="1">
                <a:solidFill>
                  <a:srgbClr val="FF0000"/>
                </a:solidFill>
              </a:rPr>
              <a:t>тыс.руб</a:t>
            </a:r>
            <a:r>
              <a:rPr lang="ru-RU" sz="1600" b="1" dirty="0">
                <a:solidFill>
                  <a:srgbClr val="FF0000"/>
                </a:solidFill>
              </a:rPr>
              <a:t>. </a:t>
            </a:r>
            <a:r>
              <a:rPr lang="ru-RU" sz="1600" b="1" i="1" dirty="0">
                <a:solidFill>
                  <a:schemeClr val="tx1"/>
                </a:solidFill>
              </a:rPr>
              <a:t>(</a:t>
            </a:r>
            <a:r>
              <a:rPr lang="ru-RU" sz="1600" b="1" i="1" dirty="0"/>
              <a:t>в том числе средства городского бюджета 14 077,2 тыс. руб., средства областного бюджета 107 493,6 </a:t>
            </a:r>
            <a:r>
              <a:rPr lang="ru-RU" sz="1600" b="1" i="1" dirty="0" err="1"/>
              <a:t>тыс.руб</a:t>
            </a:r>
            <a:r>
              <a:rPr lang="ru-RU" sz="1600" b="1" i="1" dirty="0"/>
              <a:t>.)</a:t>
            </a:r>
          </a:p>
          <a:p>
            <a:endParaRPr lang="ru-RU" sz="1600" b="1" dirty="0"/>
          </a:p>
          <a:p>
            <a:r>
              <a:rPr lang="ru-RU" sz="1600" b="1" dirty="0"/>
              <a:t>Выделены средства областного бюджета:</a:t>
            </a:r>
          </a:p>
          <a:p>
            <a:r>
              <a:rPr lang="ru-RU" sz="1600" b="1" dirty="0"/>
              <a:t>- по обращениям депутатов Ярославской областной Думы в сумме </a:t>
            </a:r>
            <a:r>
              <a:rPr lang="ru-RU" sz="1600" b="1" dirty="0">
                <a:solidFill>
                  <a:srgbClr val="FF0000"/>
                </a:solidFill>
              </a:rPr>
              <a:t>30 397,8 </a:t>
            </a:r>
            <a:r>
              <a:rPr lang="ru-RU" sz="1600" b="1" dirty="0" err="1">
                <a:solidFill>
                  <a:srgbClr val="FF0000"/>
                </a:solidFill>
              </a:rPr>
              <a:t>тыс.руб</a:t>
            </a:r>
            <a:r>
              <a:rPr lang="ru-RU" sz="1600" b="1" dirty="0">
                <a:solidFill>
                  <a:srgbClr val="FF0000"/>
                </a:solidFill>
              </a:rPr>
              <a:t>.</a:t>
            </a:r>
            <a:r>
              <a:rPr lang="ru-RU" sz="1600" b="1" dirty="0"/>
              <a:t>;</a:t>
            </a:r>
          </a:p>
          <a:p>
            <a:r>
              <a:rPr lang="ru-RU" sz="1600" b="1" dirty="0"/>
              <a:t>- на приведение в нормативное состояние территорий двух общеобразовательных организаций ОК №1«Лидер» и ОК №3 им. Н.П. Гусева на общую сумму </a:t>
            </a:r>
            <a:r>
              <a:rPr lang="ru-RU" sz="1600" b="1" dirty="0">
                <a:solidFill>
                  <a:srgbClr val="FF0000"/>
                </a:solidFill>
              </a:rPr>
              <a:t>22 554,2 </a:t>
            </a:r>
            <a:r>
              <a:rPr lang="ru-RU" sz="1600" b="1" dirty="0" err="1">
                <a:solidFill>
                  <a:srgbClr val="FF0000"/>
                </a:solidFill>
              </a:rPr>
              <a:t>тыс.руб</a:t>
            </a:r>
            <a:r>
              <a:rPr lang="ru-RU" sz="1600" b="1" dirty="0">
                <a:solidFill>
                  <a:srgbClr val="FF0000"/>
                </a:solidFill>
              </a:rPr>
              <a:t>.</a:t>
            </a:r>
          </a:p>
          <a:p>
            <a:r>
              <a:rPr lang="ru-RU" sz="1600" b="1" dirty="0"/>
              <a:t> </a:t>
            </a:r>
          </a:p>
          <a:p>
            <a:r>
              <a:rPr lang="ru-RU" sz="1600" b="1" dirty="0"/>
              <a:t>На обеспечение работы спортивных площадок 16 школ (по обеспечению антитеррористической защищенности, в том числе на установку систем контроля доступа на территории школ, на которых расположены спортивные площадки, с идентификацией по QR-коду) выделены средства областного и городского бюджетов в сумме </a:t>
            </a:r>
            <a:r>
              <a:rPr lang="ru-RU" sz="1600" b="1" dirty="0">
                <a:solidFill>
                  <a:srgbClr val="FF0000"/>
                </a:solidFill>
              </a:rPr>
              <a:t>12 992, 9 </a:t>
            </a:r>
            <a:r>
              <a:rPr lang="ru-RU" sz="1600" b="1" dirty="0" err="1">
                <a:solidFill>
                  <a:srgbClr val="FF0000"/>
                </a:solidFill>
              </a:rPr>
              <a:t>тыс.руб</a:t>
            </a:r>
            <a:r>
              <a:rPr lang="ru-RU" sz="1600" b="1" dirty="0">
                <a:solidFill>
                  <a:srgbClr val="FF0000"/>
                </a:solidFill>
              </a:rPr>
              <a:t>. </a:t>
            </a:r>
            <a:endParaRPr lang="ru-RU" sz="14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382A1F2-E142-F17C-E0B3-3D6637EB840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902"/>
          <a:stretch>
            <a:fillRect/>
          </a:stretch>
        </p:blipFill>
        <p:spPr>
          <a:xfrm>
            <a:off x="867727" y="5055631"/>
            <a:ext cx="2520932" cy="1854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4DB1A6C-4D46-92C0-3AA3-E1130746EEFE}"/>
              </a:ext>
            </a:extLst>
          </p:cNvPr>
          <p:cNvSpPr txBox="1"/>
          <p:nvPr/>
        </p:nvSpPr>
        <p:spPr>
          <a:xfrm>
            <a:off x="867727" y="1511103"/>
            <a:ext cx="4952160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latin typeface="+mn-lt"/>
              </a:rPr>
              <a:t>Губернаторский проект </a:t>
            </a:r>
            <a:r>
              <a:rPr lang="ru-RU" sz="2000" b="1" kern="0" dirty="0"/>
              <a:t>«</a:t>
            </a:r>
            <a:r>
              <a:rPr lang="ru-RU" sz="2000" b="1" kern="0" dirty="0">
                <a:latin typeface="+mn-lt"/>
              </a:rPr>
              <a:t>Решаем вместе!»</a:t>
            </a:r>
            <a:endParaRPr lang="ru-RU" sz="1800" b="1" dirty="0"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A7B0937-694D-9FB2-D36F-D87EEDB67A0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45"/>
          <a:stretch>
            <a:fillRect/>
          </a:stretch>
        </p:blipFill>
        <p:spPr>
          <a:xfrm>
            <a:off x="3932015" y="5030247"/>
            <a:ext cx="1789067" cy="1880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9578EA06-EA8F-2311-1455-4CD57D788AE9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750"/>
          <a:stretch>
            <a:fillRect/>
          </a:stretch>
        </p:blipFill>
        <p:spPr>
          <a:xfrm>
            <a:off x="6264439" y="5045056"/>
            <a:ext cx="2520932" cy="18906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7EED69E-A8C6-D63E-B316-A9DF2BEBD6F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80"/>
          <a:stretch>
            <a:fillRect/>
          </a:stretch>
        </p:blipFill>
        <p:spPr>
          <a:xfrm>
            <a:off x="9328728" y="5035878"/>
            <a:ext cx="3020988" cy="19104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69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768563" y="2060170"/>
            <a:ext cx="11704319" cy="1815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средства областного бюджета по обеспечению обязательных требований охраны объектов образования I – III категорий опасности - </a:t>
            </a:r>
            <a:r>
              <a:rPr lang="ru-RU" b="1" dirty="0">
                <a:solidFill>
                  <a:srgbClr val="FF0000"/>
                </a:solidFill>
              </a:rPr>
              <a:t>155 428,9 </a:t>
            </a:r>
            <a:r>
              <a:rPr lang="ru-RU" b="1" dirty="0" err="1">
                <a:solidFill>
                  <a:srgbClr val="FF0000"/>
                </a:solidFill>
              </a:rPr>
              <a:t>тыс.руб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/>
              <a:t>средства городского и областного бюджетов на установку ограждений и монтаж системы оповещения и управления эвакуацией - </a:t>
            </a:r>
            <a:r>
              <a:rPr lang="ru-RU" b="1" dirty="0">
                <a:solidFill>
                  <a:srgbClr val="FF0000"/>
                </a:solidFill>
              </a:rPr>
              <a:t>144 210,8 </a:t>
            </a:r>
            <a:r>
              <a:rPr lang="ru-RU" b="1" dirty="0" err="1">
                <a:solidFill>
                  <a:srgbClr val="FF0000"/>
                </a:solidFill>
              </a:rPr>
              <a:t>тыс.руб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/>
              <a:t> (в том числе средства городского бюджета в сумме 27 914,3 </a:t>
            </a:r>
            <a:r>
              <a:rPr lang="ru-RU" b="1" dirty="0" err="1"/>
              <a:t>тыс.руб</a:t>
            </a:r>
            <a:r>
              <a:rPr lang="ru-RU" b="1" dirty="0"/>
              <a:t>., средства областного бюджета в сумме 116 296,5 </a:t>
            </a:r>
            <a:r>
              <a:rPr lang="ru-RU" b="1" dirty="0" err="1"/>
              <a:t>тыс.руб</a:t>
            </a:r>
            <a:r>
              <a:rPr lang="ru-RU" b="1" dirty="0"/>
              <a:t>.). Работы по оборудованию системами оповещения и управления эвакуацией проведены в 61 учреждении. Замена ограждений произведена в 46 учреждениях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8732917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Обеспечение безопасности и защищенности образовательных организаций</a:t>
            </a:r>
            <a:endParaRPr lang="ru-RU" sz="1800" b="1" dirty="0">
              <a:latin typeface="+mn-lt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B923B9A-A675-32A2-FC62-C194509E2FC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87" b="15381"/>
          <a:stretch>
            <a:fillRect/>
          </a:stretch>
        </p:blipFill>
        <p:spPr>
          <a:xfrm>
            <a:off x="5234185" y="4021589"/>
            <a:ext cx="2773077" cy="287041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E0454235-373E-C0DF-6966-A72CB156DD1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312" y="4021588"/>
            <a:ext cx="3827218" cy="287041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1587265E-781D-A7DF-14B3-AD38FBCEA7B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245" y="4021588"/>
            <a:ext cx="3827219" cy="287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7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61170" y="1345806"/>
            <a:ext cx="11028556" cy="54543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spc="0" normalizeH="0" baseline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Объемы финансирования для</a:t>
            </a:r>
            <a:r>
              <a:rPr kumimoji="0" lang="ru-RU" sz="2800" b="1" i="0" u="none" strike="noStrike" cap="none" spc="0" normalizeH="0" dirty="0">
                <a:ln>
                  <a:noFill/>
                </a:ln>
                <a:solidFill>
                  <a:schemeClr val="bg1">
                    <a:lumMod val="25000"/>
                  </a:schemeClr>
                </a:solidFill>
                <a:effectLst/>
                <a:uFillTx/>
                <a:latin typeface="+mn-lt"/>
                <a:ea typeface="+mn-ea"/>
                <a:cs typeface="+mn-cs"/>
                <a:sym typeface="Calibri"/>
              </a:rPr>
              <a:t> создания комфортных условий</a:t>
            </a:r>
            <a:endParaRPr kumimoji="0" lang="ru-RU" sz="2800" b="1" i="0" u="none" strike="noStrike" cap="none" spc="0" normalizeH="0" baseline="0" dirty="0">
              <a:ln>
                <a:noFill/>
              </a:ln>
              <a:solidFill>
                <a:schemeClr val="bg1">
                  <a:lumMod val="25000"/>
                </a:schemeClr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300" y="4599099"/>
            <a:ext cx="2425788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ea typeface="Times New Roman"/>
              </a:rPr>
              <a:t>Городской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ea typeface="Times New Roman"/>
              </a:rPr>
              <a:t>317,5 млн руб.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846027" y="4627095"/>
            <a:ext cx="2231935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Областной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393,2 млн руб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6496" y="4609385"/>
            <a:ext cx="2733245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Федеральный  бюджет 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196,5 млн руб.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Times New Roman" pitchFamily="18" charset="0"/>
              <a:sym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53436" y="5755072"/>
            <a:ext cx="4732902" cy="7301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marL="0" marR="0" indent="0" algn="ctr" defTabSz="142578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FillTx/>
                <a:latin typeface="+mn-lt"/>
                <a:ea typeface="+mn-ea"/>
                <a:cs typeface="+mn-cs"/>
                <a:sym typeface="Calibri"/>
              </a:rPr>
              <a:t>925,2 </a:t>
            </a: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  <a:sym typeface="Calibri"/>
              </a:rPr>
              <a:t>млн</a:t>
            </a:r>
            <a:r>
              <a:rPr kumimoji="0" lang="ru-RU" sz="4000" b="1" i="0" u="none" strike="noStrike" cap="none" spc="0" normalizeH="0" baseline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FillTx/>
                <a:latin typeface="+mn-lt"/>
                <a:ea typeface="+mn-ea"/>
                <a:cs typeface="+mn-cs"/>
                <a:sym typeface="Calibri"/>
              </a:rPr>
              <a:t> рублей</a:t>
            </a:r>
          </a:p>
        </p:txBody>
      </p:sp>
      <p:sp>
        <p:nvSpPr>
          <p:cNvPr id="10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77184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Объемы финансирования</a:t>
            </a:r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xmlns="" id="{03EA85AB-0ABF-84B5-C11D-AB702DFA90DB}"/>
              </a:ext>
            </a:extLst>
          </p:cNvPr>
          <p:cNvCxnSpPr/>
          <p:nvPr/>
        </p:nvCxnSpPr>
        <p:spPr>
          <a:xfrm>
            <a:off x="859581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1026" name="Picture 2" descr="Герб Ярославля - цвета, история возникновения, что обозначает">
            <a:extLst>
              <a:ext uri="{FF2B5EF4-FFF2-40B4-BE49-F238E27FC236}">
                <a16:creationId xmlns:a16="http://schemas.microsoft.com/office/drawing/2014/main" xmlns="" id="{4F419B42-81F2-7D79-0166-E36E68088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36" y="2119880"/>
            <a:ext cx="1288474" cy="2364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Наклейка на авто Герб Ярославской области машину виниловая - матовая,  глянцевая, светоотражающая, магнитная, металлизированная">
            <a:extLst>
              <a:ext uri="{FF2B5EF4-FFF2-40B4-BE49-F238E27FC236}">
                <a16:creationId xmlns:a16="http://schemas.microsoft.com/office/drawing/2014/main" xmlns="" id="{DA48BAB7-9BE7-044F-FF6B-30A5B4A03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8614" y="2252295"/>
            <a:ext cx="2231935" cy="223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Иконка герб России ПНГ на Прозрачном Фоне • Скачать PNG Иконка герб России">
            <a:extLst>
              <a:ext uri="{FF2B5EF4-FFF2-40B4-BE49-F238E27FC236}">
                <a16:creationId xmlns:a16="http://schemas.microsoft.com/office/drawing/2014/main" xmlns="" id="{44A0900A-7799-294A-E3A7-2D0F13F94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669" y="2080205"/>
            <a:ext cx="2960401" cy="296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0F6C0887-D29E-BB91-E756-17C3D7616C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352" y="2894286"/>
            <a:ext cx="3076399" cy="1732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9CEC499-60CD-A4A5-827C-55CDB0F4EA9D}"/>
              </a:ext>
            </a:extLst>
          </p:cNvPr>
          <p:cNvSpPr txBox="1"/>
          <p:nvPr/>
        </p:nvSpPr>
        <p:spPr>
          <a:xfrm>
            <a:off x="9292632" y="4604745"/>
            <a:ext cx="2919838" cy="6685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  <a:latin typeface="+mn-lt"/>
                <a:cs typeface="Times New Roman" pitchFamily="18" charset="0"/>
              </a:rPr>
              <a:t>Внебюджетные источники</a:t>
            </a:r>
          </a:p>
          <a:p>
            <a:pPr algn="ctr" defTabSz="1425786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FF0000"/>
                </a:solidFill>
                <a:latin typeface="+mn-lt"/>
                <a:cs typeface="Times New Roman" pitchFamily="18" charset="0"/>
              </a:rPr>
              <a:t>18 млн руб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.</a:t>
            </a:r>
            <a:endParaRPr kumimoji="0" lang="ru-RU" sz="1800" b="1" i="0" u="none" strike="noStrike" cap="none" spc="0" normalizeH="0" baseline="0" dirty="0">
              <a:ln>
                <a:noFill/>
              </a:ln>
              <a:solidFill>
                <a:srgbClr val="FF0000"/>
              </a:solidFill>
              <a:effectLst/>
              <a:uFillTx/>
              <a:latin typeface="+mn-lt"/>
              <a:ea typeface="+mn-ea"/>
              <a:cs typeface="+mn-cs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7379954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53EBA4-5CDB-0EFE-CA73-27182394A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490EFEE6-C04F-B587-77A0-658D298A91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13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8E0A5ED-8ADA-5964-5025-C803217DFAF9}"/>
              </a:ext>
            </a:extLst>
          </p:cNvPr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345D4435-CA83-C161-B989-676A26B3423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D442BCF2-6251-8910-034D-C30A758BC1D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D88EBA0B-40D0-2AD7-EDAD-B78A4A549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D9386642-C741-042D-12C0-1A2C780618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D71CDD8B-455F-B419-EF6B-001386E018C3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134CC241-937D-D9F0-BA31-3D1924A3EF31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134CC241-937D-D9F0-BA31-3D1924A3EF3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F6800467-1616-B580-DA4C-7E42B594A9CE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F6800467-1616-B580-DA4C-7E42B594A9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CA5F8B9A-EB82-E0FE-9DEE-5507A58E37CB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CA5F8B9A-EB82-E0FE-9DEE-5507A58E37C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6B03DAB3-0E9C-F24D-19FC-4013DCBA3231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6B03DAB3-0E9C-F24D-19FC-4013DCBA323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474AEE59-D0BC-0304-2546-AE337AFE017E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474AEE59-D0BC-0304-2546-AE337AFE017E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2D75EC4-256B-9F97-0CE2-DC7698175429}"/>
              </a:ext>
            </a:extLst>
          </p:cNvPr>
          <p:cNvSpPr txBox="1"/>
          <p:nvPr/>
        </p:nvSpPr>
        <p:spPr>
          <a:xfrm>
            <a:off x="867725" y="2036875"/>
            <a:ext cx="11704319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/>
              <a:t>В 2024 году инициирован городской конкурс оформления Центров детских инициатив, победителями которого стали: </a:t>
            </a:r>
            <a:r>
              <a:rPr lang="ru-RU" sz="1800" b="1" dirty="0">
                <a:solidFill>
                  <a:srgbClr val="FF0000"/>
                </a:solidFill>
              </a:rPr>
              <a:t>СШ № 25, Санаторно-лесная школа им. В.И. Шарова и ЦВР «Приоритет»</a:t>
            </a:r>
          </a:p>
          <a:p>
            <a:r>
              <a:rPr lang="ru-RU" sz="1800" b="1" dirty="0"/>
              <a:t> </a:t>
            </a:r>
          </a:p>
          <a:p>
            <a:r>
              <a:rPr lang="ru-RU" sz="1800" b="1" dirty="0"/>
              <a:t>В этом году тематической зоной определено «развивающее пространство военно-патриотической направленности»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9D0500C-F7C1-9C03-ED0F-F3435AC2EFAF}"/>
              </a:ext>
            </a:extLst>
          </p:cNvPr>
          <p:cNvSpPr txBox="1"/>
          <p:nvPr/>
        </p:nvSpPr>
        <p:spPr>
          <a:xfrm>
            <a:off x="867728" y="1511103"/>
            <a:ext cx="4521854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latin typeface="+mn-lt"/>
              </a:rPr>
              <a:t>Обновление образовательной среды</a:t>
            </a:r>
            <a:endParaRPr lang="ru-RU" sz="1800" b="1" dirty="0">
              <a:latin typeface="+mn-lt"/>
            </a:endParaRP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AE793359-458B-D7C8-BCF0-651E8879D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46" y="3995662"/>
            <a:ext cx="3643485" cy="273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9BF2CBC9-B78F-A58E-78C9-07361C8FB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368" y="3995661"/>
            <a:ext cx="4090888" cy="2732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556319BC-29AA-95D8-E672-A309E21A7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0" b="17918"/>
          <a:stretch>
            <a:fillRect/>
          </a:stretch>
        </p:blipFill>
        <p:spPr bwMode="auto">
          <a:xfrm>
            <a:off x="5035165" y="3995662"/>
            <a:ext cx="2624280" cy="273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29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C103CF-61C2-E3CE-68DA-AD75BC3AAD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Изображение 7">
            <a:extLst>
              <a:ext uri="{FF2B5EF4-FFF2-40B4-BE49-F238E27FC236}">
                <a16:creationId xmlns:a16="http://schemas.microsoft.com/office/drawing/2014/main" xmlns="" id="{BF7A608C-772C-AD36-C73C-5C68E1CFF94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4"/>
          <a:stretch/>
        </p:blipFill>
        <p:spPr bwMode="auto">
          <a:xfrm>
            <a:off x="376023" y="1322229"/>
            <a:ext cx="12662589" cy="6291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Изображение 9">
            <a:extLst>
              <a:ext uri="{FF2B5EF4-FFF2-40B4-BE49-F238E27FC236}">
                <a16:creationId xmlns:a16="http://schemas.microsoft.com/office/drawing/2014/main" xmlns="" id="{181D7C6B-9F0C-663C-460F-03062FCC7C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836" y="1486230"/>
            <a:ext cx="2913175" cy="992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Прямоугольник 11">
            <a:extLst>
              <a:ext uri="{FF2B5EF4-FFF2-40B4-BE49-F238E27FC236}">
                <a16:creationId xmlns:a16="http://schemas.microsoft.com/office/drawing/2014/main" xmlns="" id="{2EC6E2D7-945D-A744-EC70-35DD48F539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10" y="526109"/>
            <a:ext cx="1221755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spcAft>
                <a:spcPts val="0"/>
              </a:spcAft>
            </a:pPr>
            <a:r>
              <a:rPr lang="ru-RU" sz="2400" b="1" dirty="0"/>
              <a:t>«Муниципальная система образования города Ярославля как пространство возможностей: вызовы, ориентиры, решения»</a:t>
            </a:r>
            <a:endParaRPr lang="ru-RU" sz="2400" b="1" dirty="0"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78" name="Прямоугольник 12">
            <a:extLst>
              <a:ext uri="{FF2B5EF4-FFF2-40B4-BE49-F238E27FC236}">
                <a16:creationId xmlns:a16="http://schemas.microsoft.com/office/drawing/2014/main" xmlns="" id="{97CE0749-2D99-BFAC-A774-2E958137A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163" y="6950687"/>
            <a:ext cx="2339004" cy="377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>
              <a:lnSpc>
                <a:spcPts val="3400"/>
              </a:lnSpc>
            </a:pP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26 августа 2025 </a:t>
            </a:r>
            <a:r>
              <a:rPr lang="en-US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|</a:t>
            </a:r>
            <a:r>
              <a:rPr lang="ru-RU" altLang="ru-RU" sz="1500" dirty="0">
                <a:solidFill>
                  <a:schemeClr val="bg2"/>
                </a:solidFill>
                <a:latin typeface="+mn-lt"/>
                <a:cs typeface="Times New Roman" pitchFamily="18" charset="0"/>
              </a:rPr>
              <a:t>  Ярославль</a:t>
            </a:r>
          </a:p>
        </p:txBody>
      </p:sp>
      <p:sp>
        <p:nvSpPr>
          <p:cNvPr id="2" name="Прямоугольник 11">
            <a:extLst>
              <a:ext uri="{FF2B5EF4-FFF2-40B4-BE49-F238E27FC236}">
                <a16:creationId xmlns:a16="http://schemas.microsoft.com/office/drawing/2014/main" xmlns="" id="{5D1E34A3-465E-51A3-237E-E85613E6A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2830" y="151525"/>
            <a:ext cx="7834114" cy="298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dirty="0"/>
              <a:t>Августовская конференция для руководителей образовательных организаций</a:t>
            </a:r>
            <a:endParaRPr lang="ru-RU" sz="1800" dirty="0">
              <a:effectLst/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7DFB37-7136-4AA8-F214-3B10B634FE28}"/>
              </a:ext>
            </a:extLst>
          </p:cNvPr>
          <p:cNvSpPr txBox="1"/>
          <p:nvPr/>
        </p:nvSpPr>
        <p:spPr>
          <a:xfrm>
            <a:off x="1601997" y="5755820"/>
            <a:ext cx="10235781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700" b="1" kern="0" dirty="0">
                <a:latin typeface="+mn-lt"/>
              </a:rPr>
              <a:t>К</a:t>
            </a:r>
            <a:r>
              <a:rPr lang="ru-RU" sz="2700" b="1" kern="0" dirty="0">
                <a:effectLst/>
                <a:latin typeface="+mn-lt"/>
                <a:ea typeface="Calibri" panose="020F0502020204030204" pitchFamily="34" charset="0"/>
              </a:rPr>
              <a:t>лючевые результаты и  основные направления деятельности </a:t>
            </a:r>
          </a:p>
          <a:p>
            <a:pPr algn="ctr"/>
            <a:r>
              <a:rPr lang="ru-RU" sz="2700" b="1" kern="0" dirty="0">
                <a:effectLst/>
                <a:latin typeface="+mn-lt"/>
                <a:ea typeface="Calibri" panose="020F0502020204030204" pitchFamily="34" charset="0"/>
              </a:rPr>
              <a:t>муниципальной системы образования на 2025-2026 учебный год</a:t>
            </a:r>
            <a:endParaRPr lang="ru-RU" sz="2700" dirty="0"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B430C77-76C5-D85F-AFC4-F2741981DD82}"/>
              </a:ext>
            </a:extLst>
          </p:cNvPr>
          <p:cNvSpPr txBox="1"/>
          <p:nvPr/>
        </p:nvSpPr>
        <p:spPr>
          <a:xfrm>
            <a:off x="4388011" y="6716997"/>
            <a:ext cx="8261873" cy="70788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r"/>
            <a:r>
              <a:rPr lang="ru-RU" sz="2000" b="1" cap="small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Е.А. ИЛЬИНА, </a:t>
            </a:r>
          </a:p>
          <a:p>
            <a:pPr algn="r"/>
            <a:r>
              <a:rPr lang="ru-RU" sz="2000" b="1" cap="small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заместитель директора департамента образования мэрии города Ярославля</a:t>
            </a:r>
          </a:p>
        </p:txBody>
      </p:sp>
    </p:spTree>
    <p:extLst>
      <p:ext uri="{BB962C8B-B14F-4D97-AF65-F5344CB8AC3E}">
        <p14:creationId xmlns:p14="http://schemas.microsoft.com/office/powerpoint/2010/main" val="348489221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863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15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688847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95276" y="698946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00627" y="550767"/>
            <a:ext cx="2816224" cy="514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Реализация национального проекта «Образование»</a:t>
            </a:r>
          </a:p>
        </p:txBody>
      </p:sp>
      <p:pic>
        <p:nvPicPr>
          <p:cNvPr id="2" name="Изображение 3">
            <a:extLst>
              <a:ext uri="{FF2B5EF4-FFF2-40B4-BE49-F238E27FC236}">
                <a16:creationId xmlns:a16="http://schemas.microsoft.com/office/drawing/2014/main" xmlns="" id="{3AF66860-1EA3-E89D-C80B-2BA5D46D78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52" y="331801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19505" y="1513101"/>
            <a:ext cx="11820721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1800" b="1" dirty="0">
                <a:solidFill>
                  <a:schemeClr val="bg1">
                    <a:lumMod val="25000"/>
                  </a:schemeClr>
                </a:solidFill>
                <a:highlight>
                  <a:srgbClr val="64BDE1"/>
                </a:highlight>
              </a:rPr>
              <a:t>ПРОЕКТЫ «СОВРЕМЕННАЯ ШКОЛА», «ПОДДЕРЖКА СЕМЕЙ, ИМЕЮЩИХ ДЕТЕЙ», «ЦИФРОВАЯ ОБРАЗОВАТЕЛЬНАЯ СРЕДА», «УЧИТЕЛЬ БУДУЩЕГО», «УСПЕХ КАЖДОГО РЕБЕНКА»  </a:t>
            </a:r>
          </a:p>
        </p:txBody>
      </p:sp>
      <p:pic>
        <p:nvPicPr>
          <p:cNvPr id="1026" name="Picture 2" descr="НАЦПРОЕКТ «Образование» — Центр одаренных детей">
            <a:extLst>
              <a:ext uri="{FF2B5EF4-FFF2-40B4-BE49-F238E27FC236}">
                <a16:creationId xmlns:a16="http://schemas.microsoft.com/office/drawing/2014/main" xmlns="" id="{1D696EB4-DA9E-D6E8-C4A9-A0B1732D3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079" y="6154402"/>
            <a:ext cx="2065744" cy="1709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4882275-308E-D120-A853-4ADEA8430143}"/>
              </a:ext>
            </a:extLst>
          </p:cNvPr>
          <p:cNvSpPr txBox="1"/>
          <p:nvPr/>
        </p:nvSpPr>
        <p:spPr>
          <a:xfrm>
            <a:off x="658715" y="2216746"/>
            <a:ext cx="11942300" cy="42173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открытие двух школьных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Кванториумов</a:t>
            </a: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на базе СШ №88 и гимназии № 3, </a:t>
            </a:r>
            <a:r>
              <a:rPr lang="ru-RU" sz="1800" b="1" kern="120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которых реализуются программы естественно-научной и технической направленностей;</a:t>
            </a:r>
            <a:endParaRPr lang="ru-RU" sz="1600" b="1" kern="1200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открытие школы № 92 на 1100 мест в Дзержинском районе. Введение в эксплуатацию школы на 500 мест на ул. Большая Федоровская. Работы по строительству школы на Московском проспекте (у д. 121) на 1100 мест;</a:t>
            </a:r>
            <a:endParaRPr lang="ru-RU" sz="16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организована работа Служб ранней помощи в 97 МДОУ (64% детских садов города)</a:t>
            </a:r>
            <a:endParaRPr lang="ru-RU" sz="16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достижение национальных показателей доли детей в возрасте от 5 до 18 лет, охваченных дополнительным образованием и создание новых мест в образовательных организациях различных типов для реализации дополнительных общеразвивающих программ всех направленностей;</a:t>
            </a:r>
            <a:endParaRPr lang="ru-RU" sz="1600" b="1" dirty="0">
              <a:solidFill>
                <a:schemeClr val="tx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100% </a:t>
            </a: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школьников охвачены мероприятиями по ранней профориентации;</a:t>
            </a:r>
            <a:endParaRPr lang="ru-RU" sz="1600" b="1" dirty="0">
              <a:solidFill>
                <a:schemeClr val="tx1"/>
              </a:solidFill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Clr>
                <a:srgbClr val="1C89BA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</a:t>
            </a: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деятельности советников директора по воспитанию и взаимодействию с детскими общественными объединениями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во всех ОО</a:t>
            </a:r>
            <a:endParaRPr lang="ru-RU" sz="1600" b="1" dirty="0">
              <a:solidFill>
                <a:schemeClr val="tx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52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94489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16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4436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5670962" y="630268"/>
            <a:ext cx="25270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3" y="294297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890710" y="446961"/>
            <a:ext cx="3137537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1A44593-A64D-1012-728F-23B7412D9ACD}"/>
              </a:ext>
            </a:extLst>
          </p:cNvPr>
          <p:cNvGrpSpPr/>
          <p:nvPr/>
        </p:nvGrpSpPr>
        <p:grpSpPr>
          <a:xfrm>
            <a:off x="722093" y="1529035"/>
            <a:ext cx="11907380" cy="5002522"/>
            <a:chOff x="722093" y="1529035"/>
            <a:chExt cx="11907380" cy="5002522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1334303" y="1630777"/>
              <a:ext cx="5324677" cy="9694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>
                <a:spcAft>
                  <a:spcPts val="0"/>
                </a:spcAft>
                <a:buSzPts val="1200"/>
              </a:pPr>
              <a:r>
                <a:rPr lang="ru-RU" sz="1900" b="1" dirty="0"/>
                <a:t>Введено в эксплуатацию здание </a:t>
              </a:r>
              <a:r>
                <a:rPr lang="ru-RU" sz="1900" b="1" dirty="0">
                  <a:solidFill>
                    <a:srgbClr val="FF0000"/>
                  </a:solidFill>
                </a:rPr>
                <a:t>школы № 92 </a:t>
              </a:r>
              <a:r>
                <a:rPr lang="ru-RU" sz="1900" b="1" dirty="0"/>
                <a:t>на 1100 мест в Дзержинском районе и </a:t>
              </a:r>
              <a:r>
                <a:rPr lang="ru-RU" sz="1900" b="1" dirty="0">
                  <a:solidFill>
                    <a:srgbClr val="FF0000"/>
                  </a:solidFill>
                </a:rPr>
                <a:t>школы №53 на Б. Федоровской </a:t>
              </a:r>
              <a:r>
                <a:rPr lang="ru-RU" sz="1900" b="1" dirty="0">
                  <a:solidFill>
                    <a:schemeClr val="tx1"/>
                  </a:solidFill>
                </a:rPr>
                <a:t>на 500 мест </a:t>
              </a:r>
              <a:endParaRPr lang="ru-RU" sz="1900" b="1" dirty="0">
                <a:solidFill>
                  <a:srgbClr val="FF0000"/>
                </a:solidFill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1312429" y="2896430"/>
              <a:ext cx="5324677" cy="9694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1900" b="1" dirty="0"/>
                <a:t>Продолжается </a:t>
              </a:r>
              <a:r>
                <a:rPr lang="ru-RU" sz="1900" b="1" dirty="0">
                  <a:solidFill>
                    <a:schemeClr val="tx1"/>
                  </a:solidFill>
                </a:rPr>
                <a:t>строительство </a:t>
              </a:r>
              <a:r>
                <a:rPr lang="ru-RU" sz="1900" b="1" dirty="0">
                  <a:solidFill>
                    <a:srgbClr val="FF0000"/>
                  </a:solidFill>
                </a:rPr>
                <a:t>школы</a:t>
              </a:r>
              <a:r>
                <a:rPr lang="ru-RU" sz="1900" b="1" dirty="0"/>
                <a:t> </a:t>
              </a:r>
              <a:r>
                <a:rPr lang="ru-RU" sz="1900" b="1" dirty="0">
                  <a:solidFill>
                    <a:srgbClr val="FF0000"/>
                  </a:solidFill>
                </a:rPr>
                <a:t>на 1100 мест </a:t>
              </a:r>
              <a:r>
                <a:rPr lang="ru-RU" sz="1900" b="1" dirty="0"/>
                <a:t>на Московском проспекте (срок сдачи - 2025 год)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447423" y="4695775"/>
              <a:ext cx="5181589" cy="12618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sz="1900" b="1" dirty="0"/>
                <a:t>В </a:t>
              </a:r>
              <a:r>
                <a:rPr lang="ru-RU" sz="1900" b="1" dirty="0">
                  <a:solidFill>
                    <a:srgbClr val="FF0000"/>
                  </a:solidFill>
                </a:rPr>
                <a:t>20 школах </a:t>
              </a:r>
              <a:r>
                <a:rPr lang="ru-RU" sz="1900" b="1" dirty="0"/>
                <a:t>продолжают функционировать инженерные классы. Издан электронный сборник «Инженерные классы в Ярославской школе»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xmlns="" id="{4533ACF6-905F-7662-46F0-C40C86946C70}"/>
                </a:ext>
              </a:extLst>
            </p:cNvPr>
            <p:cNvSpPr/>
            <p:nvPr/>
          </p:nvSpPr>
          <p:spPr>
            <a:xfrm>
              <a:off x="1299883" y="5562061"/>
              <a:ext cx="5324677" cy="96949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sz="1900" b="1" dirty="0"/>
                <a:t>Грантовую поддержку получили проекты </a:t>
              </a:r>
            </a:p>
            <a:p>
              <a:pPr lvl="0"/>
              <a:r>
                <a:rPr lang="ru-RU" sz="1900" b="1" dirty="0">
                  <a:solidFill>
                    <a:srgbClr val="FF0000"/>
                  </a:solidFill>
                </a:rPr>
                <a:t>11 образовательных организаций </a:t>
              </a:r>
              <a:r>
                <a:rPr lang="ru-RU" sz="1900" b="1" dirty="0"/>
                <a:t>(в прошлом году - 3 ОУ)</a:t>
              </a: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3E8FD84C-AECE-EDE7-0151-0A9FC1318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5458" y="1529035"/>
              <a:ext cx="582206" cy="582206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xmlns="" id="{6DFB5567-89F1-4695-C666-0C7205278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5458" y="2803292"/>
              <a:ext cx="582206" cy="582206"/>
            </a:xfrm>
            <a:prstGeom prst="rect">
              <a:avLst/>
            </a:prstGeom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xmlns="" id="{E543A980-2FBC-AE3A-3E69-A1CCE8BEC9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5217" y="3094395"/>
              <a:ext cx="582206" cy="582206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xmlns="" id="{00E294EB-277F-DF8D-5FCD-ADC0657EE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0608" y="1571009"/>
              <a:ext cx="582206" cy="582206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08B49D51-5E2E-B829-68DD-031197BB3D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3525" y="5464603"/>
              <a:ext cx="582206" cy="582206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1A086934-72BD-0A74-5207-877084A00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22093" y="4032086"/>
              <a:ext cx="582206" cy="582206"/>
            </a:xfrm>
            <a:prstGeom prst="rect">
              <a:avLst/>
            </a:prstGeom>
          </p:spPr>
        </p:pic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9FB97569-0F33-9AF7-0CAA-09F20C41AF58}"/>
                </a:ext>
              </a:extLst>
            </p:cNvPr>
            <p:cNvSpPr/>
            <p:nvPr/>
          </p:nvSpPr>
          <p:spPr>
            <a:xfrm>
              <a:off x="1331986" y="4104755"/>
              <a:ext cx="5305120" cy="12618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sz="1900" b="1" dirty="0"/>
                <a:t>Победителями городского конкурса проектов по благоустройству пришкольных территорий стали </a:t>
              </a:r>
              <a:r>
                <a:rPr lang="ru-RU" sz="1900" b="1" dirty="0">
                  <a:solidFill>
                    <a:srgbClr val="FF0000"/>
                  </a:solidFill>
                </a:rPr>
                <a:t>СШ №26 и №52</a:t>
              </a:r>
              <a:r>
                <a:rPr lang="ru-RU" sz="1900" b="1" dirty="0"/>
                <a:t> (из бюджета города на реализацию проектов выделено 20 млн. руб.)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xmlns="" id="{401EF0A5-784A-79EA-B3AF-417D09E7C455}"/>
                </a:ext>
              </a:extLst>
            </p:cNvPr>
            <p:cNvSpPr txBox="1"/>
            <p:nvPr/>
          </p:nvSpPr>
          <p:spPr>
            <a:xfrm>
              <a:off x="7443318" y="1630777"/>
              <a:ext cx="5186155" cy="12618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ru-RU"/>
              </a:defPPr>
              <a:lvl1pPr lvl="0">
                <a:spcAft>
                  <a:spcPts val="0"/>
                </a:spcAft>
                <a:buSzPts val="1200"/>
                <a:defRPr sz="1800" b="1"/>
              </a:lvl1pPr>
            </a:lstStyle>
            <a:p>
              <a:pPr lvl="0"/>
              <a:r>
                <a:rPr lang="ru-RU" sz="1900" dirty="0"/>
                <a:t>Победителями городского конкурса социально-значимых проектов  стали два проекта </a:t>
              </a:r>
              <a:r>
                <a:rPr lang="ru-RU" sz="1900" dirty="0">
                  <a:solidFill>
                    <a:srgbClr val="FF0000"/>
                  </a:solidFill>
                </a:rPr>
                <a:t>детского сада № 109</a:t>
              </a:r>
              <a:r>
                <a:rPr lang="ru-RU" sz="1900" dirty="0"/>
                <a:t> и </a:t>
              </a:r>
              <a:r>
                <a:rPr lang="ru-RU" sz="1900" dirty="0">
                  <a:solidFill>
                    <a:srgbClr val="FF0000"/>
                  </a:solidFill>
                </a:rPr>
                <a:t>Городского центра технического творчества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xmlns="" id="{E6B7263C-D86E-3D75-F8B6-65B28FB734A3}"/>
                </a:ext>
              </a:extLst>
            </p:cNvPr>
            <p:cNvSpPr txBox="1"/>
            <p:nvPr/>
          </p:nvSpPr>
          <p:spPr>
            <a:xfrm>
              <a:off x="7442857" y="3174724"/>
              <a:ext cx="5186155" cy="126188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>
              <a:defPPr>
                <a:defRPr lang="ru-RU"/>
              </a:defPPr>
              <a:lvl1pPr lvl="0">
                <a:spcAft>
                  <a:spcPts val="0"/>
                </a:spcAft>
                <a:buSzPts val="1200"/>
                <a:defRPr sz="1800" b="1"/>
              </a:lvl1pPr>
            </a:lstStyle>
            <a:p>
              <a:r>
                <a:rPr lang="ru-RU" sz="1900" dirty="0"/>
                <a:t>В </a:t>
              </a:r>
              <a:r>
                <a:rPr lang="ru-RU" sz="1900" dirty="0">
                  <a:solidFill>
                    <a:srgbClr val="FF0000"/>
                  </a:solidFill>
                </a:rPr>
                <a:t>20 школах </a:t>
              </a:r>
              <a:r>
                <a:rPr lang="ru-RU" sz="1900" dirty="0"/>
                <a:t>открыты и продолжают работать психолого-педагогические классы/группы с целью ранней профилизации обучающихся и решения кадрового вопроса в ОО</a:t>
              </a:r>
              <a:endParaRPr lang="ru-RU" sz="1900" dirty="0">
                <a:solidFill>
                  <a:srgbClr val="FF0000"/>
                </a:solidFill>
              </a:endParaRPr>
            </a:p>
          </p:txBody>
        </p:sp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xmlns="" id="{D90C6B3B-19A4-C7D2-2ABD-A06299605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61112" y="4614292"/>
              <a:ext cx="582206" cy="5822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32392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566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17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65144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1895" y="65581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83" y="35994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010671" y="443806"/>
            <a:ext cx="296862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CB091B89-2747-66B3-228A-3D672A00B796}"/>
              </a:ext>
            </a:extLst>
          </p:cNvPr>
          <p:cNvGrpSpPr/>
          <p:nvPr/>
        </p:nvGrpSpPr>
        <p:grpSpPr>
          <a:xfrm>
            <a:off x="709050" y="1506738"/>
            <a:ext cx="11943855" cy="4943520"/>
            <a:chOff x="709050" y="1506738"/>
            <a:chExt cx="11943855" cy="4943520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1465824" y="1539994"/>
              <a:ext cx="5121475" cy="14003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b="1" dirty="0"/>
                <a:t>Победители конкурса на присуждение премий лучшим учителям за достижения в педагогической деятельности - </a:t>
              </a:r>
              <a:r>
                <a:rPr lang="ru-RU" b="1" dirty="0">
                  <a:solidFill>
                    <a:srgbClr val="FF0000"/>
                  </a:solidFill>
                </a:rPr>
                <a:t>4 педагога </a:t>
              </a:r>
              <a:r>
                <a:rPr lang="ru-RU" b="1" dirty="0">
                  <a:solidFill>
                    <a:schemeClr val="tx1"/>
                  </a:solidFill>
                </a:rPr>
                <a:t>из</a:t>
              </a:r>
              <a:r>
                <a:rPr lang="ru-RU" b="1" dirty="0">
                  <a:solidFill>
                    <a:srgbClr val="FF0000"/>
                  </a:solidFill>
                </a:rPr>
                <a:t> ОК №2 «Вектор», СШ №№ 59, 26 </a:t>
              </a:r>
              <a:r>
                <a:rPr lang="ru-RU" b="1" dirty="0">
                  <a:solidFill>
                    <a:schemeClr val="tx1"/>
                  </a:solidFill>
                </a:rPr>
                <a:t>и</a:t>
              </a:r>
              <a:r>
                <a:rPr lang="ru-RU" b="1" dirty="0">
                  <a:solidFill>
                    <a:srgbClr val="FF0000"/>
                  </a:solidFill>
                </a:rPr>
                <a:t> гимназии №3 </a:t>
              </a:r>
              <a:r>
                <a:rPr lang="ru-RU" b="1" dirty="0"/>
                <a:t>(50% от количества поданных претендентов в ЯО)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7406655" y="1544689"/>
              <a:ext cx="5214831" cy="16619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/>
                <a:t>Премией Губернатора Ярославской области лучшим педагогическим работникам образовательных учреждений в 2024 году награждены: воспитатель </a:t>
              </a:r>
              <a:r>
                <a:rPr lang="ru-RU" b="1" dirty="0">
                  <a:solidFill>
                    <a:srgbClr val="FF0000"/>
                  </a:solidFill>
                </a:rPr>
                <a:t>МДОУ №55</a:t>
              </a:r>
              <a:r>
                <a:rPr lang="ru-RU" b="1" dirty="0"/>
                <a:t>, учитель-логопед </a:t>
              </a:r>
              <a:r>
                <a:rPr lang="ru-RU" b="1" dirty="0">
                  <a:solidFill>
                    <a:srgbClr val="FF0000"/>
                  </a:solidFill>
                </a:rPr>
                <a:t>МДОУ № 179</a:t>
              </a:r>
              <a:r>
                <a:rPr lang="ru-RU" b="1" dirty="0"/>
                <a:t>, учителя </a:t>
              </a:r>
              <a:r>
                <a:rPr lang="ru-RU" b="1" dirty="0">
                  <a:solidFill>
                    <a:srgbClr val="FF0000"/>
                  </a:solidFill>
                </a:rPr>
                <a:t>СШ №№70, 69, 90</a:t>
              </a:r>
              <a:r>
                <a:rPr lang="ru-RU" b="1" dirty="0"/>
                <a:t> и педагог дополнительного образования </a:t>
              </a:r>
              <a:r>
                <a:rPr lang="ru-RU" b="1" dirty="0">
                  <a:solidFill>
                    <a:srgbClr val="FF0000"/>
                  </a:solidFill>
                </a:rPr>
                <a:t>ЦАТ «Перспектива»</a:t>
              </a:r>
              <a:endParaRPr lang="ru-RU" sz="1800" b="1" dirty="0">
                <a:solidFill>
                  <a:srgbClr val="FF0000"/>
                </a:solidFill>
              </a:endParaRPr>
            </a:p>
          </p:txBody>
        </p:sp>
        <p:pic>
          <p:nvPicPr>
            <p:cNvPr id="29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851" y="3296395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Прямоугольник 16"/>
            <p:cNvSpPr/>
            <p:nvPr/>
          </p:nvSpPr>
          <p:spPr>
            <a:xfrm>
              <a:off x="1456256" y="3300040"/>
              <a:ext cx="5140609" cy="297004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b="1" dirty="0"/>
                <a:t>Премией Губернатора Ярославской области в сфере образования в 2024 году награждены:</a:t>
              </a:r>
            </a:p>
            <a:p>
              <a:endParaRPr lang="ru-RU" b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/>
                <a:t>авторские коллективы </a:t>
              </a:r>
              <a:r>
                <a:rPr lang="ru-RU" b="1" dirty="0">
                  <a:solidFill>
                    <a:srgbClr val="FF0000"/>
                  </a:solidFill>
                </a:rPr>
                <a:t>МДОУ № 112, КОЦ «Лад», ГЦРО, МУЦ Кировского и Ленинского районов, МУЦ Красноперекопского района, ЦДТ «Юность», ДЮЦ «Ярославич», ЦДТ «Глория»</a:t>
              </a:r>
              <a:r>
                <a:rPr lang="ru-RU" b="1" dirty="0"/>
                <a:t>;</a:t>
              </a:r>
            </a:p>
            <a:p>
              <a:endParaRPr lang="ru-RU" b="1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ru-RU" b="1" dirty="0"/>
                <a:t>авторский коллектив учреждений профессионального образования (в составе педагоги-психологи </a:t>
              </a:r>
              <a:r>
                <a:rPr lang="ru-RU" b="1" dirty="0">
                  <a:solidFill>
                    <a:srgbClr val="FF0000"/>
                  </a:solidFill>
                </a:rPr>
                <a:t>СШ №№2 </a:t>
              </a:r>
              <a:r>
                <a:rPr lang="ru-RU" b="1" dirty="0">
                  <a:solidFill>
                    <a:schemeClr val="tx1"/>
                  </a:solidFill>
                </a:rPr>
                <a:t>и</a:t>
              </a:r>
              <a:r>
                <a:rPr lang="ru-RU" b="1" dirty="0">
                  <a:solidFill>
                    <a:srgbClr val="FF0000"/>
                  </a:solidFill>
                </a:rPr>
                <a:t> 58</a:t>
              </a:r>
              <a:r>
                <a:rPr lang="ru-RU" b="1" dirty="0"/>
                <a:t>)</a:t>
              </a:r>
            </a:p>
          </p:txBody>
        </p:sp>
        <p:pic>
          <p:nvPicPr>
            <p:cNvPr id="34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050" y="1506738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9545" y="1544689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Прямоугольник 18"/>
            <p:cNvSpPr/>
            <p:nvPr/>
          </p:nvSpPr>
          <p:spPr>
            <a:xfrm>
              <a:off x="7458797" y="5049875"/>
              <a:ext cx="5162689" cy="14003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/>
                <a:t>Нагрудный знак «Почетный наставник» получен заместителем директора </a:t>
              </a:r>
              <a:r>
                <a:rPr lang="ru-RU" b="1" dirty="0">
                  <a:solidFill>
                    <a:srgbClr val="FF0000"/>
                  </a:solidFill>
                </a:rPr>
                <a:t>СШ №1</a:t>
              </a:r>
              <a:r>
                <a:rPr lang="ru-RU" b="1" dirty="0"/>
                <a:t> и нагрудный знак «Молодость и  Профессионализм» получен педагогами </a:t>
              </a:r>
              <a:r>
                <a:rPr lang="ru-RU" b="1" dirty="0">
                  <a:solidFill>
                    <a:srgbClr val="FF0000"/>
                  </a:solidFill>
                </a:rPr>
                <a:t>ДЮЦ «Ярославич»</a:t>
              </a:r>
              <a:r>
                <a:rPr lang="ru-RU" b="1" dirty="0"/>
                <a:t>, </a:t>
              </a:r>
              <a:r>
                <a:rPr lang="ru-RU" b="1" dirty="0">
                  <a:solidFill>
                    <a:srgbClr val="FF0000"/>
                  </a:solidFill>
                </a:rPr>
                <a:t>Детского морского центра</a:t>
              </a:r>
              <a:r>
                <a:rPr lang="ru-RU" b="1" dirty="0"/>
                <a:t> и </a:t>
              </a:r>
              <a:r>
                <a:rPr lang="ru-RU" b="1" dirty="0">
                  <a:solidFill>
                    <a:srgbClr val="FF0000"/>
                  </a:solidFill>
                </a:rPr>
                <a:t>СШ № 70</a:t>
              </a:r>
              <a:endParaRPr lang="ru-RU" sz="1800" b="1" dirty="0">
                <a:solidFill>
                  <a:srgbClr val="FF0000"/>
                </a:solidFill>
              </a:endParaRPr>
            </a:p>
          </p:txBody>
        </p:sp>
        <p:pic>
          <p:nvPicPr>
            <p:cNvPr id="40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9546" y="3558892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" name="Picture 4" descr="https://cdn-icons-png.flaticon.com/512/6778/6778954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39546" y="5049875"/>
              <a:ext cx="738319" cy="7383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Прямоугольник 20"/>
            <p:cNvSpPr/>
            <p:nvPr/>
          </p:nvSpPr>
          <p:spPr>
            <a:xfrm>
              <a:off x="7411429" y="3558892"/>
              <a:ext cx="5241476" cy="11387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b="1" dirty="0"/>
                <a:t>Педагогу-психологу </a:t>
              </a:r>
              <a:r>
                <a:rPr lang="ru-RU" b="1" dirty="0">
                  <a:solidFill>
                    <a:srgbClr val="FF0000"/>
                  </a:solidFill>
                </a:rPr>
                <a:t>МУ ГЦПМС </a:t>
              </a:r>
              <a:r>
                <a:rPr lang="ru-RU" b="1" dirty="0">
                  <a:solidFill>
                    <a:schemeClr val="tx1"/>
                  </a:solidFill>
                </a:rPr>
                <a:t>н</a:t>
              </a:r>
              <a:r>
                <a:rPr lang="ru-RU" b="1" dirty="0"/>
                <a:t>азначена губернаторская выплата за исключительный личный вклад в решение социальных проблем области в 2024 году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57340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25660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18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65144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1895" y="65581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481" y="36637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000280" y="443806"/>
            <a:ext cx="296862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74657" y="1621022"/>
            <a:ext cx="5082633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1800" b="1" dirty="0"/>
              <a:t>Учитель </a:t>
            </a:r>
            <a:r>
              <a:rPr lang="ru-RU" sz="1800" b="1" dirty="0">
                <a:solidFill>
                  <a:srgbClr val="FF0000"/>
                </a:solidFill>
              </a:rPr>
              <a:t>СШ № 87 </a:t>
            </a:r>
            <a:r>
              <a:rPr lang="ru-RU" sz="1800" b="1" dirty="0">
                <a:solidFill>
                  <a:schemeClr val="tx1"/>
                </a:solidFill>
              </a:rPr>
              <a:t>- в </a:t>
            </a:r>
            <a:r>
              <a:rPr lang="ru-RU" sz="1800" b="1" dirty="0"/>
              <a:t>числе победителей регионального полуфинала профессионального конкурса педагогических работников и управленцев в сфере образования «Флагманы образования»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3076" name="Picture 4" descr="https://cdn-icons-png.flaticon.com/512/6778/67789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170" y="3282070"/>
            <a:ext cx="738319" cy="7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485854" y="3282070"/>
            <a:ext cx="5071436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Победители и призеры региональных этапов конкурсов профессионального мастерства:</a:t>
            </a:r>
          </a:p>
          <a:p>
            <a:pPr lvl="0"/>
            <a:endParaRPr lang="ru-RU" sz="18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b="1" dirty="0"/>
              <a:t> «Воспитатель года России» - педагоги </a:t>
            </a:r>
            <a:r>
              <a:rPr lang="ru-RU" sz="1800" b="1" dirty="0">
                <a:solidFill>
                  <a:srgbClr val="FF0000"/>
                </a:solidFill>
              </a:rPr>
              <a:t>МДОУ №167 </a:t>
            </a:r>
            <a:r>
              <a:rPr lang="ru-RU" sz="1800" b="1" dirty="0"/>
              <a:t>(победитель) и </a:t>
            </a:r>
            <a:r>
              <a:rPr lang="ru-RU" sz="1800" b="1" dirty="0">
                <a:solidFill>
                  <a:srgbClr val="FF0000"/>
                </a:solidFill>
              </a:rPr>
              <a:t>МДОУ № 93 </a:t>
            </a:r>
            <a:r>
              <a:rPr lang="ru-RU" sz="1800" b="1" dirty="0"/>
              <a:t>(лауреат);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b="1" dirty="0"/>
              <a:t>«Сердце отдаю детям» - педагоги </a:t>
            </a:r>
            <a:r>
              <a:rPr lang="ru-RU" sz="1800" b="1" dirty="0">
                <a:solidFill>
                  <a:srgbClr val="FF0000"/>
                </a:solidFill>
              </a:rPr>
              <a:t>ЦДТ «Витязь» </a:t>
            </a:r>
            <a:r>
              <a:rPr lang="ru-RU" sz="1800" b="1" dirty="0"/>
              <a:t>(победитель), </a:t>
            </a:r>
            <a:r>
              <a:rPr lang="ru-RU" sz="1800" b="1" dirty="0">
                <a:solidFill>
                  <a:srgbClr val="FF0000"/>
                </a:solidFill>
              </a:rPr>
              <a:t>ЦАТ «Перспектива» </a:t>
            </a:r>
            <a:r>
              <a:rPr lang="ru-RU" sz="1800" b="1" dirty="0"/>
              <a:t>(лауреат) и </a:t>
            </a:r>
            <a:r>
              <a:rPr lang="ru-RU" sz="1800" b="1" dirty="0">
                <a:solidFill>
                  <a:srgbClr val="FF0000"/>
                </a:solidFill>
              </a:rPr>
              <a:t>ЦВР «Приоритет»</a:t>
            </a:r>
            <a:r>
              <a:rPr lang="ru-RU" sz="1800" b="1" dirty="0"/>
              <a:t> (лауреат);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800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b="1" dirty="0"/>
              <a:t>«Педагог-психолог года» - педагог-психолог </a:t>
            </a:r>
            <a:r>
              <a:rPr lang="ru-RU" sz="1800" b="1" dirty="0">
                <a:solidFill>
                  <a:srgbClr val="FF0000"/>
                </a:solidFill>
              </a:rPr>
              <a:t>СШ №37 </a:t>
            </a:r>
            <a:r>
              <a:rPr lang="ru-RU" sz="1800" b="1" dirty="0">
                <a:solidFill>
                  <a:schemeClr val="tx1"/>
                </a:solidFill>
              </a:rPr>
              <a:t>(</a:t>
            </a:r>
            <a:r>
              <a:rPr lang="ru-RU" sz="1800" b="1" dirty="0"/>
              <a:t>победитель )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523984" y="3464249"/>
            <a:ext cx="4980420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800" b="1" dirty="0"/>
              <a:t>Победитель Всероссийского конкурса молодых исследователей в области коррекционной педагогики и специальной психологии – 2024 в номинации «Ранняя помощь и поддержка семьи особого ребенка» - учитель-логопед </a:t>
            </a:r>
            <a:r>
              <a:rPr lang="ru-RU" sz="1800" b="1" dirty="0">
                <a:solidFill>
                  <a:srgbClr val="FF0000"/>
                </a:solidFill>
              </a:rPr>
              <a:t>МДОУ № 179 </a:t>
            </a:r>
            <a:r>
              <a:rPr lang="ru-RU" sz="1800" b="1" dirty="0"/>
              <a:t>(3 место)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34" name="Picture 4" descr="https://cdn-icons-png.flaticon.com/512/6778/67789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535" y="1615807"/>
            <a:ext cx="738319" cy="7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https://cdn-icons-png.flaticon.com/512/6778/67789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516" y="3504624"/>
            <a:ext cx="738319" cy="7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https://cdn-icons-png.flaticon.com/512/6778/677895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886" y="5570784"/>
            <a:ext cx="738319" cy="7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7544323" y="5534795"/>
            <a:ext cx="4939742" cy="9233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800" b="1" dirty="0"/>
              <a:t>Коллектив </a:t>
            </a:r>
            <a:r>
              <a:rPr lang="ru-RU" sz="1800" b="1" dirty="0">
                <a:solidFill>
                  <a:srgbClr val="FF0000"/>
                </a:solidFill>
              </a:rPr>
              <a:t>СШ №68 </a:t>
            </a:r>
            <a:r>
              <a:rPr lang="ru-RU" sz="1800" b="1" dirty="0"/>
              <a:t>- победитель Всероссийского конкурса «Здоровая олимпиада»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C71F1CD-6AFE-F89D-A111-347EAAF9ADF5}"/>
              </a:ext>
            </a:extLst>
          </p:cNvPr>
          <p:cNvSpPr/>
          <p:nvPr/>
        </p:nvSpPr>
        <p:spPr>
          <a:xfrm>
            <a:off x="7504523" y="1670701"/>
            <a:ext cx="4979542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sz="1800" b="1" dirty="0"/>
              <a:t>Победителем и лауреатом регионального этапа </a:t>
            </a:r>
            <a:r>
              <a:rPr lang="en-US" sz="1800" b="1" dirty="0"/>
              <a:t>XII</a:t>
            </a:r>
            <a:r>
              <a:rPr lang="ru-RU" sz="1800" b="1" dirty="0"/>
              <a:t> Всероссийского конкурса «Лучшая инклюзивная школа России - 2025» в номинации «Лучший инклюзивный сад» стали </a:t>
            </a:r>
            <a:r>
              <a:rPr lang="ru-RU" sz="1800" b="1" dirty="0">
                <a:solidFill>
                  <a:srgbClr val="FF0000"/>
                </a:solidFill>
              </a:rPr>
              <a:t>МДОУ №145 </a:t>
            </a:r>
            <a:r>
              <a:rPr lang="ru-RU" sz="1800" b="1" dirty="0"/>
              <a:t>(победители) и </a:t>
            </a:r>
            <a:r>
              <a:rPr lang="ru-RU" sz="1800" b="1" dirty="0">
                <a:solidFill>
                  <a:srgbClr val="FF0000"/>
                </a:solidFill>
              </a:rPr>
              <a:t>№179</a:t>
            </a:r>
            <a:r>
              <a:rPr lang="ru-RU" sz="1800" b="1" dirty="0"/>
              <a:t> (лауреаты)</a:t>
            </a:r>
          </a:p>
        </p:txBody>
      </p:sp>
      <p:pic>
        <p:nvPicPr>
          <p:cNvPr id="18" name="Picture 4" descr="https://cdn-icons-png.flaticon.com/512/6778/6778954.png">
            <a:extLst>
              <a:ext uri="{FF2B5EF4-FFF2-40B4-BE49-F238E27FC236}">
                <a16:creationId xmlns:a16="http://schemas.microsoft.com/office/drawing/2014/main" xmlns="" id="{65CD6CF3-2D04-ACC3-E4B7-818E6BE6A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5665" y="1626332"/>
            <a:ext cx="738319" cy="73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46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73705" y="21541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 smtClean="0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19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85921" y="465139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6496" y="700368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" y="34481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13886" y="465139"/>
            <a:ext cx="303266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AC72910C-F8E3-7536-1FC6-FB2C6B82EE41}"/>
              </a:ext>
            </a:extLst>
          </p:cNvPr>
          <p:cNvGrpSpPr/>
          <p:nvPr/>
        </p:nvGrpSpPr>
        <p:grpSpPr>
          <a:xfrm>
            <a:off x="786081" y="1503666"/>
            <a:ext cx="11863645" cy="5392932"/>
            <a:chOff x="786081" y="1503666"/>
            <a:chExt cx="11863645" cy="5392932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796911" y="1503666"/>
              <a:ext cx="4544913" cy="113877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</a:rPr>
                <a:t>59 выпускников </a:t>
              </a:r>
              <a:r>
                <a:rPr lang="ru-RU" b="1" dirty="0"/>
                <a:t>11(12) классов школ города награждены Почетным Знаком  Губернатора Ярославской области  «За особые успехи в учении»</a:t>
              </a:r>
              <a:endParaRPr lang="ru-RU" i="1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799823" y="2706276"/>
              <a:ext cx="4531171" cy="166199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>
                  <a:solidFill>
                    <a:srgbClr val="FF0000"/>
                  </a:solidFill>
                </a:rPr>
                <a:t>12 выпускников </a:t>
              </a:r>
              <a:r>
                <a:rPr lang="ru-RU" b="1" dirty="0"/>
                <a:t>из 8 школ города получили стобалльные результаты на ЕГЭ. </a:t>
              </a:r>
            </a:p>
            <a:p>
              <a:r>
                <a:rPr lang="ru-RU" b="1" dirty="0"/>
                <a:t>Еще </a:t>
              </a:r>
              <a:r>
                <a:rPr lang="ru-RU" b="1" dirty="0">
                  <a:solidFill>
                    <a:srgbClr val="FF0000"/>
                  </a:solidFill>
                </a:rPr>
                <a:t>4 ученика </a:t>
              </a:r>
              <a:r>
                <a:rPr lang="ru-RU" b="1" dirty="0"/>
                <a:t>(СШ №№ 43, 58, 69 и ОК № 3) признаны стобалльниками, так как стали победителями или призерами заключительного этапа </a:t>
              </a:r>
              <a:r>
                <a:rPr lang="ru-RU" b="1" dirty="0" err="1"/>
                <a:t>ВсОШ</a:t>
              </a:r>
              <a:endParaRPr lang="ru-RU" b="1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86081" y="4501355"/>
              <a:ext cx="4544913" cy="8771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/>
                <a:t>Городской премией выпускников школ, проявивших особые способности в учении, награждены </a:t>
              </a:r>
              <a:r>
                <a:rPr lang="ru-RU" b="1" dirty="0">
                  <a:solidFill>
                    <a:srgbClr val="FF0000"/>
                  </a:solidFill>
                </a:rPr>
                <a:t>337 человек</a:t>
              </a:r>
              <a:endParaRPr lang="ru-RU" i="1" dirty="0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96913" y="5496215"/>
              <a:ext cx="4534081" cy="14003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/>
                <a:t>Призеры заключительного этапа </a:t>
              </a:r>
              <a:r>
                <a:rPr lang="ru-RU" b="1" dirty="0" err="1"/>
                <a:t>ВсОШ</a:t>
              </a:r>
              <a:r>
                <a:rPr lang="ru-RU" b="1" dirty="0"/>
                <a:t>:</a:t>
              </a:r>
            </a:p>
            <a:p>
              <a:r>
                <a:rPr lang="ru-RU" b="1" dirty="0"/>
                <a:t>по немецкому языку -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 43</a:t>
              </a:r>
              <a:r>
                <a:rPr lang="ru-RU" b="1" dirty="0"/>
                <a:t>, </a:t>
              </a:r>
            </a:p>
            <a:p>
              <a:r>
                <a:rPr lang="ru-RU" b="1" dirty="0"/>
                <a:t>по французскому языку – учащийся </a:t>
              </a:r>
              <a:r>
                <a:rPr lang="ru-RU" b="1" dirty="0">
                  <a:solidFill>
                    <a:srgbClr val="FF0000"/>
                  </a:solidFill>
                </a:rPr>
                <a:t>ОК №3</a:t>
              </a:r>
              <a:r>
                <a:rPr lang="ru-RU" b="1" dirty="0"/>
                <a:t>, </a:t>
              </a:r>
            </a:p>
            <a:p>
              <a:r>
                <a:rPr lang="ru-RU" b="1" dirty="0"/>
                <a:t>по русскому языку –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 58</a:t>
              </a:r>
              <a:r>
                <a:rPr lang="ru-RU" b="1" dirty="0"/>
                <a:t>, </a:t>
              </a:r>
            </a:p>
            <a:p>
              <a:r>
                <a:rPr lang="ru-RU" b="1" dirty="0"/>
                <a:t>по математике – учащийся </a:t>
              </a:r>
              <a:r>
                <a:rPr lang="ru-RU" b="1" dirty="0">
                  <a:solidFill>
                    <a:srgbClr val="FF0000"/>
                  </a:solidFill>
                </a:rPr>
                <a:t>СШ № 69</a:t>
              </a:r>
              <a:endParaRPr lang="ru-RU" sz="16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390503" y="3532985"/>
              <a:ext cx="5223273" cy="32316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b="1" dirty="0"/>
                <a:t>Победители и призеры областного конкурса «Ученик года» - </a:t>
              </a:r>
              <a:r>
                <a:rPr lang="ru-RU" b="1" dirty="0">
                  <a:solidFill>
                    <a:srgbClr val="FF0000"/>
                  </a:solidFill>
                </a:rPr>
                <a:t>7 учащихся </a:t>
              </a:r>
              <a:r>
                <a:rPr lang="ru-RU" b="1" dirty="0"/>
                <a:t>школ города: </a:t>
              </a:r>
            </a:p>
            <a:p>
              <a:r>
                <a:rPr lang="ru-RU" b="1" dirty="0"/>
                <a:t>- «Интеллект года» - учащаяся </a:t>
              </a:r>
              <a:r>
                <a:rPr lang="ru-RU" b="1" dirty="0">
                  <a:solidFill>
                    <a:srgbClr val="FF0000"/>
                  </a:solidFill>
                </a:rPr>
                <a:t>гимназии № 2 </a:t>
              </a:r>
              <a:r>
                <a:rPr lang="ru-RU" b="1" dirty="0"/>
                <a:t>(призер); </a:t>
              </a:r>
            </a:p>
            <a:p>
              <a:r>
                <a:rPr lang="ru-RU" b="1" dirty="0"/>
                <a:t>- «Общественник года» -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 4 </a:t>
              </a:r>
              <a:r>
                <a:rPr lang="ru-RU" b="1" dirty="0"/>
                <a:t>(победитель) и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№31 </a:t>
              </a:r>
              <a:r>
                <a:rPr lang="ru-RU" b="1" dirty="0"/>
                <a:t>(призер); </a:t>
              </a:r>
            </a:p>
            <a:p>
              <a:r>
                <a:rPr lang="ru-RU" b="1" dirty="0"/>
                <a:t>- «Творческая личность года» - учащийся </a:t>
              </a:r>
              <a:r>
                <a:rPr lang="ru-RU" b="1" dirty="0">
                  <a:solidFill>
                    <a:srgbClr val="FF0000"/>
                  </a:solidFill>
                </a:rPr>
                <a:t>ОК №3</a:t>
              </a:r>
              <a:r>
                <a:rPr lang="ru-RU" b="1" dirty="0"/>
                <a:t> (призер); </a:t>
              </a:r>
            </a:p>
            <a:p>
              <a:r>
                <a:rPr lang="ru-RU" b="1" dirty="0"/>
                <a:t>- «Спортсмен года» - учащийся </a:t>
              </a:r>
              <a:r>
                <a:rPr lang="ru-RU" b="1" dirty="0">
                  <a:solidFill>
                    <a:srgbClr val="FF0000"/>
                  </a:solidFill>
                </a:rPr>
                <a:t>СШ № 4 </a:t>
              </a:r>
              <a:r>
                <a:rPr lang="ru-RU" b="1" dirty="0"/>
                <a:t>(победитель) и учащийся </a:t>
              </a:r>
              <a:r>
                <a:rPr lang="ru-RU" b="1" dirty="0">
                  <a:solidFill>
                    <a:srgbClr val="FF0000"/>
                  </a:solidFill>
                </a:rPr>
                <a:t>ОК № 2 «Вектор» </a:t>
              </a:r>
              <a:r>
                <a:rPr lang="ru-RU" b="1" dirty="0"/>
                <a:t>(призер); </a:t>
              </a:r>
            </a:p>
            <a:p>
              <a:r>
                <a:rPr lang="ru-RU" b="1" dirty="0"/>
                <a:t>- «Председатель совета обучающихся года» -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 18 </a:t>
              </a:r>
              <a:r>
                <a:rPr lang="ru-RU" b="1" dirty="0"/>
                <a:t>(победитель)</a:t>
              </a:r>
              <a:endParaRPr lang="ru-RU" sz="1600" b="1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7397367" y="2521439"/>
              <a:ext cx="5252359" cy="8771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lvl="0"/>
              <a:r>
                <a:rPr lang="ru-RU" b="1" dirty="0"/>
                <a:t>Среди призеров региональной олимпиады школьников «Умники и умницы </a:t>
              </a:r>
              <a:r>
                <a:rPr lang="ru-RU" b="1" dirty="0" err="1"/>
                <a:t>Ярославии</a:t>
              </a:r>
              <a:r>
                <a:rPr lang="ru-RU" b="1" dirty="0"/>
                <a:t>» -  </a:t>
              </a:r>
              <a:r>
                <a:rPr lang="ru-RU" b="1" dirty="0">
                  <a:solidFill>
                    <a:srgbClr val="FF0000"/>
                  </a:solidFill>
                </a:rPr>
                <a:t>2 учащихся гимназии</a:t>
              </a:r>
              <a:r>
                <a:rPr lang="ru-RU" b="1" dirty="0"/>
                <a:t> </a:t>
              </a:r>
              <a:r>
                <a:rPr lang="ru-RU" b="1" dirty="0">
                  <a:solidFill>
                    <a:srgbClr val="FF0000"/>
                  </a:solidFill>
                </a:rPr>
                <a:t>№ 3</a:t>
              </a:r>
              <a:r>
                <a:rPr lang="ru-RU" b="1" dirty="0"/>
                <a:t> и </a:t>
              </a:r>
              <a:r>
                <a:rPr lang="ru-RU" b="1" dirty="0">
                  <a:solidFill>
                    <a:srgbClr val="FF0000"/>
                  </a:solidFill>
                </a:rPr>
                <a:t>ОК № 2 «Вектор»</a:t>
              </a:r>
            </a:p>
          </p:txBody>
        </p:sp>
        <p:pic>
          <p:nvPicPr>
            <p:cNvPr id="4100" name="Picture 4" descr="https://cdn-icons-png.flaticon.com/512/3770/3770295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5429862" y="3155960"/>
              <a:ext cx="1854909" cy="185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xmlns="" id="{489CEE63-7D85-D5F6-916C-FC5765B01CD0}"/>
                </a:ext>
              </a:extLst>
            </p:cNvPr>
            <p:cNvSpPr/>
            <p:nvPr/>
          </p:nvSpPr>
          <p:spPr>
            <a:xfrm>
              <a:off x="7390503" y="1503666"/>
              <a:ext cx="5252357" cy="87716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/>
                <a:t>Победитель регионального этапа всероссийского конкурса сочинений - учащаяся </a:t>
              </a:r>
              <a:r>
                <a:rPr lang="ru-RU" b="1" dirty="0">
                  <a:solidFill>
                    <a:srgbClr val="FF0000"/>
                  </a:solidFill>
                </a:rPr>
                <a:t>СШ № 3</a:t>
              </a:r>
              <a:r>
                <a:rPr lang="ru-RU" b="1" dirty="0"/>
                <a:t>. Призеры конкурса - </a:t>
              </a:r>
              <a:r>
                <a:rPr lang="ru-RU" b="1" dirty="0">
                  <a:solidFill>
                    <a:srgbClr val="FF0000"/>
                  </a:solidFill>
                </a:rPr>
                <a:t>5 учащихся СШ №№ 88, 90 и гимназии №3</a:t>
              </a:r>
              <a:endParaRPr lang="ru-RU" sz="16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02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339514" y="23518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4829908" y="708084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068" y="35877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8929540" y="446961"/>
            <a:ext cx="2704762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Вновь назначенные руководители муниципальных образовательных организаций</a:t>
            </a:r>
            <a:endParaRPr lang="ru-RU" sz="1300" dirty="0">
              <a:solidFill>
                <a:srgbClr val="004F9F"/>
              </a:solidFill>
              <a:latin typeface="+mn-lt"/>
              <a:cs typeface="Times New Roman" pitchFamily="18" charset="0"/>
              <a:sym typeface="Calibri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8595811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DE7812C-36EB-5174-8D40-82E8473B7EFF}"/>
              </a:ext>
            </a:extLst>
          </p:cNvPr>
          <p:cNvSpPr txBox="1"/>
          <p:nvPr/>
        </p:nvSpPr>
        <p:spPr>
          <a:xfrm>
            <a:off x="858822" y="1613895"/>
            <a:ext cx="9522307" cy="1661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lvl="0">
              <a:spcAft>
                <a:spcPts val="1200"/>
              </a:spcAft>
            </a:pPr>
            <a:r>
              <a:rPr lang="ru-RU" sz="1800" b="1" dirty="0"/>
              <a:t>Лях Евгения Михайловна </a:t>
            </a:r>
            <a:r>
              <a:rPr lang="ru-RU" dirty="0"/>
              <a:t>- заведующий «Детский сад № 84»,</a:t>
            </a:r>
          </a:p>
          <a:p>
            <a:pPr lvl="0">
              <a:spcAft>
                <a:spcPts val="1200"/>
              </a:spcAft>
            </a:pPr>
            <a:r>
              <a:rPr lang="ru-RU" sz="1800" b="1" dirty="0"/>
              <a:t>Булатова Марина Федоровна </a:t>
            </a:r>
            <a:r>
              <a:rPr lang="ru-RU" dirty="0"/>
              <a:t>– заведующий МДОУ «Детский сад № 120» </a:t>
            </a:r>
          </a:p>
          <a:p>
            <a:pPr lvl="0">
              <a:spcAft>
                <a:spcPts val="1200"/>
              </a:spcAft>
            </a:pPr>
            <a:r>
              <a:rPr lang="ru-RU" sz="1800" b="1" dirty="0"/>
              <a:t>Савиновская Светлана Николаевна </a:t>
            </a:r>
            <a:r>
              <a:rPr lang="ru-RU" dirty="0"/>
              <a:t>– заведующий МДОУ «Детский сад № 9» </a:t>
            </a:r>
          </a:p>
          <a:p>
            <a:pPr lvl="0">
              <a:spcAft>
                <a:spcPts val="1200"/>
              </a:spcAft>
            </a:pPr>
            <a:r>
              <a:rPr lang="ru-RU" sz="1800" b="1" dirty="0" err="1"/>
              <a:t>Шаверина</a:t>
            </a:r>
            <a:r>
              <a:rPr lang="ru-RU" sz="1800" b="1" dirty="0"/>
              <a:t> Анна Петровна</a:t>
            </a:r>
            <a:r>
              <a:rPr lang="ru-RU" sz="1800" dirty="0"/>
              <a:t> </a:t>
            </a:r>
            <a:r>
              <a:rPr lang="ru-RU" dirty="0"/>
              <a:t>- заведующий МДОУ «Детский сад № 67»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99E61B5-688D-140C-9E58-5AC0779686F3}"/>
              </a:ext>
            </a:extLst>
          </p:cNvPr>
          <p:cNvSpPr txBox="1"/>
          <p:nvPr/>
        </p:nvSpPr>
        <p:spPr>
          <a:xfrm>
            <a:off x="858821" y="3817238"/>
            <a:ext cx="11609291" cy="166199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>
              <a:spcAft>
                <a:spcPts val="1200"/>
              </a:spcAft>
              <a:defRPr/>
            </a:lvl1pPr>
          </a:lstStyle>
          <a:p>
            <a:r>
              <a:rPr lang="ru-RU" sz="1800" b="1" dirty="0" err="1"/>
              <a:t>Орман</a:t>
            </a:r>
            <a:r>
              <a:rPr lang="ru-RU" sz="1800" b="1" dirty="0"/>
              <a:t> Ольга Николаевна </a:t>
            </a:r>
            <a:r>
              <a:rPr lang="ru-RU" dirty="0"/>
              <a:t>- директор «Средняя школа № 59»</a:t>
            </a:r>
          </a:p>
          <a:p>
            <a:r>
              <a:rPr lang="ru-RU" sz="1800" b="1" dirty="0"/>
              <a:t>Нестерова Наталья Александровна </a:t>
            </a:r>
            <a:r>
              <a:rPr lang="ru-RU" dirty="0"/>
              <a:t>– директор МОУ «Средняя школа № 66»</a:t>
            </a:r>
          </a:p>
          <a:p>
            <a:r>
              <a:rPr lang="ru-RU" sz="1800" b="1" dirty="0"/>
              <a:t>Мухина Наталья Александровна </a:t>
            </a:r>
            <a:r>
              <a:rPr lang="ru-RU" dirty="0"/>
              <a:t>– директор МОУ «Основная школа № 35 имени Героя Советского союза Н.А. Кривова»</a:t>
            </a:r>
          </a:p>
          <a:p>
            <a:r>
              <a:rPr lang="ru-RU" sz="1800" b="1" dirty="0"/>
              <a:t>Балдина Елена Валентиновна </a:t>
            </a:r>
            <a:r>
              <a:rPr lang="ru-RU" dirty="0"/>
              <a:t>– директор МОУ «Средняя школа № 89»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ADD1DB3-3A8F-F7AF-E427-0FF4A5AAE529}"/>
              </a:ext>
            </a:extLst>
          </p:cNvPr>
          <p:cNvSpPr txBox="1"/>
          <p:nvPr/>
        </p:nvSpPr>
        <p:spPr>
          <a:xfrm>
            <a:off x="858822" y="6027631"/>
            <a:ext cx="671815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800" b="1" dirty="0"/>
              <a:t>Евстратова Екатерина Сергеевна </a:t>
            </a:r>
            <a:r>
              <a:rPr lang="ru-RU" dirty="0"/>
              <a:t>– директор МОУ «ГЦРО»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875EA099-3A1F-735D-E697-8198012FB40A}"/>
              </a:ext>
            </a:extLst>
          </p:cNvPr>
          <p:cNvCxnSpPr>
            <a:cxnSpLocks/>
          </p:cNvCxnSpPr>
          <p:nvPr/>
        </p:nvCxnSpPr>
        <p:spPr>
          <a:xfrm>
            <a:off x="957431" y="3528508"/>
            <a:ext cx="7972109" cy="0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BC496C0D-FF84-A945-81F5-D17374399305}"/>
              </a:ext>
            </a:extLst>
          </p:cNvPr>
          <p:cNvCxnSpPr>
            <a:cxnSpLocks/>
          </p:cNvCxnSpPr>
          <p:nvPr/>
        </p:nvCxnSpPr>
        <p:spPr>
          <a:xfrm flipV="1">
            <a:off x="957431" y="5712311"/>
            <a:ext cx="8111265" cy="77096"/>
          </a:xfrm>
          <a:prstGeom prst="line">
            <a:avLst/>
          </a:prstGeom>
          <a:ln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5113911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2273705" y="215413"/>
            <a:ext cx="423193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 smtClean="0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20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585921" y="465139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5125" name="Прямоугольник 31"/>
          <p:cNvSpPr>
            <a:spLocks noChangeArrowheads="1"/>
          </p:cNvSpPr>
          <p:nvPr/>
        </p:nvSpPr>
        <p:spPr bwMode="auto">
          <a:xfrm>
            <a:off x="4726496" y="700368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5126" name="Изображение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15" y="344819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8913886" y="465139"/>
            <a:ext cx="3032663" cy="7147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Наиболее значимые события  и мероприятия в муниципальной системе образования</a:t>
            </a:r>
          </a:p>
        </p:txBody>
      </p:sp>
      <p:sp>
        <p:nvSpPr>
          <p:cNvPr id="2" name="AutoShape 2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529556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68195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834356" y="160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Компьютерные иконки Строитель Рабочий, Мейсон, значки компьютеров,  строительство png | PNGEgg"/>
          <p:cNvSpPr>
            <a:spLocks noChangeAspect="1" noChangeArrowheads="1"/>
          </p:cNvSpPr>
          <p:nvPr/>
        </p:nvSpPr>
        <p:spPr bwMode="auto">
          <a:xfrm>
            <a:off x="1986756" y="3127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10" descr="Иконка Строительство стены в стиле Infographic"/>
          <p:cNvSpPr>
            <a:spLocks noChangeAspect="1" noChangeArrowheads="1"/>
          </p:cNvSpPr>
          <p:nvPr/>
        </p:nvSpPr>
        <p:spPr bwMode="auto">
          <a:xfrm>
            <a:off x="2139156" y="4651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291556" y="6175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8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443956" y="769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0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596356" y="9223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2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748756" y="10747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4" descr="ироярославль Instagram posts - Gramho.com"/>
          <p:cNvSpPr>
            <a:spLocks noChangeAspect="1" noChangeArrowheads="1"/>
          </p:cNvSpPr>
          <p:nvPr/>
        </p:nvSpPr>
        <p:spPr bwMode="auto">
          <a:xfrm>
            <a:off x="2901156" y="12271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16889" y="1616817"/>
            <a:ext cx="4991988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Победитель регионального этапа и призер заключительного этапа международного конкурса сочинений «Без срока давности» - ученик </a:t>
            </a:r>
            <a:r>
              <a:rPr lang="ru-RU" b="1" dirty="0">
                <a:solidFill>
                  <a:srgbClr val="FF0000"/>
                </a:solidFill>
              </a:rPr>
              <a:t>гимназии № 3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16889" y="3066494"/>
            <a:ext cx="4991988" cy="192360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Губернаторской стипендией одаренным детям и единовременной губернаторской премии педагогам, тренерам, научным руководителям и иным наставникам одаренных детей награждены:</a:t>
            </a:r>
          </a:p>
          <a:p>
            <a:r>
              <a:rPr lang="ru-RU" b="1" dirty="0"/>
              <a:t>- в 2024 году – учащийся и педагог из </a:t>
            </a:r>
            <a:r>
              <a:rPr lang="ru-RU" b="1" dirty="0">
                <a:solidFill>
                  <a:srgbClr val="FF0000"/>
                </a:solidFill>
              </a:rPr>
              <a:t>СШ № 69</a:t>
            </a:r>
            <a:r>
              <a:rPr lang="ru-RU" b="1" dirty="0"/>
              <a:t>; </a:t>
            </a:r>
          </a:p>
          <a:p>
            <a:r>
              <a:rPr lang="ru-RU" b="1" dirty="0"/>
              <a:t>- в 2025 году – учащиеся и педагоги из </a:t>
            </a:r>
            <a:r>
              <a:rPr lang="ru-RU" b="1" dirty="0">
                <a:solidFill>
                  <a:srgbClr val="FF0000"/>
                </a:solidFill>
              </a:rPr>
              <a:t>СШ №№ 31, 43, 58</a:t>
            </a:r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859959" y="5301002"/>
            <a:ext cx="4948918" cy="8771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Среди победителей регионального этапа Всероссийского фестиваля ГТО среди школьников – учащиеся школ </a:t>
            </a:r>
            <a:r>
              <a:rPr lang="ru-RU" b="1" dirty="0">
                <a:solidFill>
                  <a:srgbClr val="FF0000"/>
                </a:solidFill>
              </a:rPr>
              <a:t>№№ 44 и 52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822709" y="1616816"/>
            <a:ext cx="4777631" cy="113877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В Открытом региональном инженерном конкурсе Ярославской области «Восстание машин Голдберга» 1 место заняла </a:t>
            </a:r>
            <a:r>
              <a:rPr lang="ru-RU" b="1" dirty="0">
                <a:solidFill>
                  <a:srgbClr val="FF0000"/>
                </a:solidFill>
              </a:rPr>
              <a:t>команда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гимназии №3</a:t>
            </a:r>
            <a:r>
              <a:rPr lang="ru-RU" b="1" dirty="0"/>
              <a:t>, 2 место – </a:t>
            </a:r>
            <a:r>
              <a:rPr lang="ru-RU" b="1" dirty="0">
                <a:solidFill>
                  <a:srgbClr val="FF0000"/>
                </a:solidFill>
              </a:rPr>
              <a:t>команда</a:t>
            </a:r>
            <a:r>
              <a:rPr lang="ru-RU" b="1" dirty="0"/>
              <a:t> </a:t>
            </a:r>
            <a:r>
              <a:rPr lang="ru-RU" b="1" dirty="0">
                <a:solidFill>
                  <a:srgbClr val="FF0000"/>
                </a:solidFill>
              </a:rPr>
              <a:t>СШ №80</a:t>
            </a:r>
            <a:endParaRPr lang="ru-RU" sz="1600" b="1" dirty="0">
              <a:solidFill>
                <a:srgbClr val="FF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861536" y="4623112"/>
            <a:ext cx="4696145" cy="166199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311 обучающихся </a:t>
            </a:r>
            <a:r>
              <a:rPr lang="ru-RU" b="1" dirty="0">
                <a:solidFill>
                  <a:schemeClr val="tx1"/>
                </a:solidFill>
              </a:rPr>
              <a:t>учреждений дополнительного образования - дипломанты различного уровня международных конкурсов и фестивалей; </a:t>
            </a:r>
          </a:p>
          <a:p>
            <a:r>
              <a:rPr lang="ru-RU" b="1" dirty="0">
                <a:solidFill>
                  <a:srgbClr val="FF0000"/>
                </a:solidFill>
              </a:rPr>
              <a:t>2811 обучающихся </a:t>
            </a:r>
            <a:r>
              <a:rPr lang="ru-RU" b="1" dirty="0">
                <a:solidFill>
                  <a:schemeClr val="tx1"/>
                </a:solidFill>
              </a:rPr>
              <a:t>- дипломанты конкурсов и фестивалей всероссийского уровня</a:t>
            </a:r>
          </a:p>
        </p:txBody>
      </p:sp>
      <p:pic>
        <p:nvPicPr>
          <p:cNvPr id="4100" name="Picture 4" descr="https://cdn-icons-png.flaticon.com/512/3770/377029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974605" y="2912120"/>
            <a:ext cx="1735433" cy="1735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89CEE63-7D85-D5F6-916C-FC5765B01CD0}"/>
              </a:ext>
            </a:extLst>
          </p:cNvPr>
          <p:cNvSpPr/>
          <p:nvPr/>
        </p:nvSpPr>
        <p:spPr>
          <a:xfrm>
            <a:off x="7822709" y="3250769"/>
            <a:ext cx="4777631" cy="8771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lvl="0"/>
            <a:r>
              <a:rPr lang="ru-RU" b="1" dirty="0"/>
              <a:t>Учащийся 3 класса </a:t>
            </a:r>
            <a:r>
              <a:rPr lang="ru-RU" b="1" dirty="0">
                <a:solidFill>
                  <a:srgbClr val="FF0000"/>
                </a:solidFill>
              </a:rPr>
              <a:t>школы №18 </a:t>
            </a:r>
            <a:r>
              <a:rPr lang="ru-RU" b="1" dirty="0">
                <a:solidFill>
                  <a:schemeClr val="tx1"/>
                </a:solidFill>
              </a:rPr>
              <a:t>-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победитель VII Международного конкурса «Расскажи миру о своей Родине» </a:t>
            </a:r>
          </a:p>
        </p:txBody>
      </p:sp>
    </p:spTree>
    <p:extLst>
      <p:ext uri="{BB962C8B-B14F-4D97-AF65-F5344CB8AC3E}">
        <p14:creationId xmlns:p14="http://schemas.microsoft.com/office/powerpoint/2010/main" val="7881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41653" y="87399"/>
            <a:ext cx="814967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80523" y="555266"/>
            <a:ext cx="2614605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Дошкольное образование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557390" y="351425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678691" y="618480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6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38" y="30534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56945" y="1872648"/>
            <a:ext cx="5125885" cy="369332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</a:rPr>
              <a:t>Численность детей в МДОУ города на 01.01.2025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813835" y="4649508"/>
            <a:ext cx="5812104" cy="369332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sz="1800" b="1" dirty="0">
                <a:solidFill>
                  <a:schemeClr val="tx1"/>
                </a:solidFill>
              </a:rPr>
              <a:t>Очередность на устройство детей в МДОУ на 01.01.2025</a:t>
            </a:r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522F4925-DDD6-98D1-3990-B34DBAC439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37436812"/>
              </p:ext>
            </p:extLst>
          </p:nvPr>
        </p:nvGraphicFramePr>
        <p:xfrm>
          <a:off x="650686" y="2413418"/>
          <a:ext cx="12105933" cy="2070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72C52AE-251B-0812-4BB9-1C605E0EADC1}"/>
              </a:ext>
            </a:extLst>
          </p:cNvPr>
          <p:cNvSpPr txBox="1"/>
          <p:nvPr/>
        </p:nvSpPr>
        <p:spPr>
          <a:xfrm>
            <a:off x="650687" y="1399404"/>
            <a:ext cx="1196803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Охват услугами дошкольного образования детей в возрасте от 1 до 7 лет на 01.05.2025 составляет </a:t>
            </a:r>
            <a:r>
              <a:rPr lang="ru-RU" sz="20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95,5%</a:t>
            </a:r>
            <a:endParaRPr lang="ru-RU" sz="1800" b="1" dirty="0">
              <a:solidFill>
                <a:srgbClr val="FF0000"/>
              </a:solidFill>
              <a:latin typeface="+mn-lt"/>
            </a:endParaRPr>
          </a:p>
        </p:txBody>
      </p:sp>
      <p:graphicFrame>
        <p:nvGraphicFramePr>
          <p:cNvPr id="12" name="Диаграмма 11">
            <a:extLst>
              <a:ext uri="{FF2B5EF4-FFF2-40B4-BE49-F238E27FC236}">
                <a16:creationId xmlns:a16="http://schemas.microsoft.com/office/drawing/2014/main" xmlns="" id="{00000000-0008-0000-0200-00000C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4381905"/>
              </p:ext>
            </p:extLst>
          </p:nvPr>
        </p:nvGraphicFramePr>
        <p:xfrm>
          <a:off x="581735" y="4995950"/>
          <a:ext cx="12105934" cy="20704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14711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11674" y="87399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9013" y="518436"/>
            <a:ext cx="2614605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Дошкольное образование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578172" y="351425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723075" y="575704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6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38" y="305348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16BE136-A09D-E8FF-9E18-6C382ED56FC8}"/>
              </a:ext>
            </a:extLst>
          </p:cNvPr>
          <p:cNvSpPr txBox="1"/>
          <p:nvPr/>
        </p:nvSpPr>
        <p:spPr>
          <a:xfrm>
            <a:off x="1279209" y="1498997"/>
            <a:ext cx="10881357" cy="646331"/>
          </a:xfrm>
          <a:prstGeom prst="rect">
            <a:avLst/>
          </a:pr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ru-RU"/>
            </a:defPPr>
            <a:lvl1pPr algn="ctr">
              <a:defRPr sz="18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Создание условий для обеспечения прав и законных  интересов детей  с ограниченными возможностями здоровья и детей-инвалидов в дошкольных образовательных организациях города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EB0FADE-4526-AE1C-900E-9D06BA37EFBE}"/>
              </a:ext>
            </a:extLst>
          </p:cNvPr>
          <p:cNvSpPr txBox="1"/>
          <p:nvPr/>
        </p:nvSpPr>
        <p:spPr>
          <a:xfrm>
            <a:off x="622934" y="6494342"/>
            <a:ext cx="12608971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165 детей</a:t>
            </a:r>
            <a:r>
              <a:rPr lang="ru-RU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 ОВЗ </a:t>
            </a:r>
            <a:r>
              <a:rPr lang="ru-RU" sz="18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получают инклюзивное образование в группах общеразвивающей и оздоровительной направленности</a:t>
            </a:r>
            <a:endParaRPr lang="ru-RU" sz="1800" b="1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:a16="http://schemas.microsoft.com/office/drawing/2014/main" xmlns="" id="{00000000-0008-0000-01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1517629"/>
              </p:ext>
            </p:extLst>
          </p:nvPr>
        </p:nvGraphicFramePr>
        <p:xfrm>
          <a:off x="914399" y="2442104"/>
          <a:ext cx="11516057" cy="39476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1329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1871296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23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5791787" y="605680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7" y="321531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69419" y="1513686"/>
            <a:ext cx="9520237" cy="391549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800" b="1" dirty="0">
                <a:solidFill>
                  <a:schemeClr val="tx1"/>
                </a:solidFill>
              </a:rPr>
              <a:t>Численность детей, осваивающих программы общего образования</a:t>
            </a:r>
            <a:endParaRPr lang="ru-RU" sz="1800" b="1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6702" y="6063907"/>
            <a:ext cx="10983191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800" b="1" dirty="0">
                <a:solidFill>
                  <a:schemeClr val="tx1"/>
                </a:solidFill>
              </a:rPr>
              <a:t>Сохраняется высокая численность обучающихся во вторую смену – </a:t>
            </a:r>
            <a:r>
              <a:rPr lang="ru-RU" sz="1800" b="1" dirty="0">
                <a:solidFill>
                  <a:srgbClr val="FF0000"/>
                </a:solidFill>
              </a:rPr>
              <a:t>19,96% обучающихся</a:t>
            </a:r>
            <a:endParaRPr lang="ru-RU" sz="1800" b="1" dirty="0">
              <a:solidFill>
                <a:schemeClr val="tx1"/>
              </a:solidFill>
            </a:endParaRPr>
          </a:p>
          <a:p>
            <a:pPr>
              <a:spcAft>
                <a:spcPts val="1200"/>
              </a:spcAft>
            </a:pPr>
            <a:r>
              <a:rPr lang="ru-RU" sz="1800" b="1" dirty="0">
                <a:solidFill>
                  <a:schemeClr val="tx1"/>
                </a:solidFill>
              </a:rPr>
              <a:t>Сохраняется высокая средняя наполняемость классов –</a:t>
            </a:r>
            <a:r>
              <a:rPr lang="ru-RU" sz="1800" b="1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27,88 чел.</a:t>
            </a:r>
            <a:endParaRPr lang="ru-RU" sz="1800" b="1" dirty="0">
              <a:solidFill>
                <a:schemeClr val="tx1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585926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/>
          <p:cNvSpPr txBox="1"/>
          <p:nvPr/>
        </p:nvSpPr>
        <p:spPr>
          <a:xfrm>
            <a:off x="8852631" y="548404"/>
            <a:ext cx="2601967" cy="314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Общее образование</a:t>
            </a:r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xmlns="" id="{00000000-0008-0000-0300-000008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4800505"/>
              </p:ext>
            </p:extLst>
          </p:nvPr>
        </p:nvGraphicFramePr>
        <p:xfrm>
          <a:off x="892884" y="2129883"/>
          <a:ext cx="11824798" cy="3769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4553384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/>
          <p:cNvSpPr>
            <a:spLocks noGrp="1"/>
          </p:cNvSpPr>
          <p:nvPr>
            <p:ph type="sldNum" sz="quarter" idx="14"/>
          </p:nvPr>
        </p:nvSpPr>
        <p:spPr bwMode="auto">
          <a:xfrm>
            <a:off x="11871296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24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/>
          <p:cNvSpPr>
            <a:spLocks noChangeArrowheads="1"/>
          </p:cNvSpPr>
          <p:nvPr/>
        </p:nvSpPr>
        <p:spPr bwMode="auto">
          <a:xfrm>
            <a:off x="5791787" y="605680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093" y="33444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1969419" y="1513686"/>
            <a:ext cx="9520237" cy="422326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1" vertOverflow="overflow" horzOverflow="overflow" vert="horz" wrap="square" lIns="56721" tIns="56721" rIns="56721" bIns="56721" numCol="1" spcCol="38100" rtlCol="0" anchor="t">
            <a:spAutoFit/>
          </a:bodyPr>
          <a:lstStyle/>
          <a:p>
            <a:pPr algn="ctr"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2000" b="1" dirty="0">
                <a:solidFill>
                  <a:schemeClr val="tx1"/>
                </a:solidFill>
              </a:rPr>
              <a:t>Динамика численности обучающихся с ОВЗ</a:t>
            </a:r>
            <a:endParaRPr lang="ru-RU" sz="2000" b="1" dirty="0">
              <a:solidFill>
                <a:schemeClr val="tx1"/>
              </a:solidFill>
              <a:latin typeface="+mn-lt"/>
              <a:ea typeface="+mn-ea"/>
              <a:cs typeface="+mn-cs"/>
              <a:sym typeface="Calibri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585926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/>
          <p:cNvSpPr txBox="1"/>
          <p:nvPr/>
        </p:nvSpPr>
        <p:spPr>
          <a:xfrm>
            <a:off x="8852631" y="548404"/>
            <a:ext cx="2601967" cy="3146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Общее образование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B9B59735-FA43-0EA1-C581-8030C3D53606}"/>
              </a:ext>
            </a:extLst>
          </p:cNvPr>
          <p:cNvGrpSpPr/>
          <p:nvPr/>
        </p:nvGrpSpPr>
        <p:grpSpPr>
          <a:xfrm>
            <a:off x="946672" y="5979855"/>
            <a:ext cx="11087100" cy="839184"/>
            <a:chOff x="1426152" y="5837124"/>
            <a:chExt cx="11087100" cy="83918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D4B4CA72-DFBC-84C6-2B93-BC7E4F194C4F}"/>
                </a:ext>
              </a:extLst>
            </p:cNvPr>
            <p:cNvSpPr txBox="1"/>
            <p:nvPr/>
          </p:nvSpPr>
          <p:spPr>
            <a:xfrm>
              <a:off x="1426152" y="5837124"/>
              <a:ext cx="11087100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В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34 школах </a:t>
              </a:r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города функционирует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153 класса </a:t>
              </a:r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для детей с ОВЗ с разными видами нарушений</a:t>
              </a:r>
              <a:endParaRPr lang="ru-RU" b="1" dirty="0">
                <a:latin typeface="+mn-lt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11C0F732-B585-CCF1-7333-7D2FD80AD800}"/>
                </a:ext>
              </a:extLst>
            </p:cNvPr>
            <p:cNvSpPr txBox="1"/>
            <p:nvPr/>
          </p:nvSpPr>
          <p:spPr>
            <a:xfrm>
              <a:off x="1426152" y="6306976"/>
              <a:ext cx="6717722" cy="3693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800" b="1" kern="0" dirty="0">
                  <a:effectLst/>
                  <a:latin typeface="+mn-lt"/>
                  <a:ea typeface="Times New Roman" panose="02020603050405020304" pitchFamily="18" charset="0"/>
                </a:rPr>
                <a:t>Инклюзивное образование реализуют </a:t>
              </a:r>
              <a:r>
                <a:rPr lang="ru-RU" sz="1800" b="1" kern="0" dirty="0">
                  <a:solidFill>
                    <a:srgbClr val="FF0000"/>
                  </a:solidFill>
                  <a:effectLst/>
                  <a:latin typeface="+mn-lt"/>
                  <a:ea typeface="Times New Roman" panose="02020603050405020304" pitchFamily="18" charset="0"/>
                </a:rPr>
                <a:t>69 школ </a:t>
              </a:r>
              <a:endParaRPr lang="ru-RU" b="1" dirty="0">
                <a:solidFill>
                  <a:srgbClr val="FF0000"/>
                </a:solidFill>
                <a:latin typeface="+mn-lt"/>
              </a:endParaRPr>
            </a:p>
          </p:txBody>
        </p:sp>
      </p:grp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00000000-0008-0000-0300-00000B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7370926"/>
              </p:ext>
            </p:extLst>
          </p:nvPr>
        </p:nvGraphicFramePr>
        <p:xfrm>
          <a:off x="946672" y="2036532"/>
          <a:ext cx="11940989" cy="3814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1643888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73CAEAB-DDE0-58A3-6459-6D901A8B1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485">
            <a:extLst>
              <a:ext uri="{FF2B5EF4-FFF2-40B4-BE49-F238E27FC236}">
                <a16:creationId xmlns:a16="http://schemas.microsoft.com/office/drawing/2014/main" xmlns="" id="{1C0C294B-9B6A-EDE8-DEC1-004EEAEF951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xfrm>
            <a:off x="11850513" y="235183"/>
            <a:ext cx="846386" cy="1015534"/>
          </a:xfrm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194E6D22-D7EC-474E-B828-E074BEB90FF2}" type="slidenum">
              <a:rPr lang="ru-RU" altLang="ru-RU" sz="6599">
                <a:solidFill>
                  <a:srgbClr val="B7C6CF"/>
                </a:solidFill>
                <a:latin typeface="Times New Roman" pitchFamily="18" charset="0"/>
                <a:cs typeface="Times New Roman" pitchFamily="18" charset="0"/>
              </a:rPr>
              <a:pPr/>
              <a:t>25</a:t>
            </a:fld>
            <a:endParaRPr lang="ru-RU" altLang="ru-RU" sz="6599" dirty="0">
              <a:solidFill>
                <a:srgbClr val="B7C6C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31">
            <a:extLst>
              <a:ext uri="{FF2B5EF4-FFF2-40B4-BE49-F238E27FC236}">
                <a16:creationId xmlns:a16="http://schemas.microsoft.com/office/drawing/2014/main" xmlns="" id="{32702F82-6A5E-623E-149B-487534F783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48139" y="658772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4" name="Изображение 3">
            <a:extLst>
              <a:ext uri="{FF2B5EF4-FFF2-40B4-BE49-F238E27FC236}">
                <a16:creationId xmlns:a16="http://schemas.microsoft.com/office/drawing/2014/main" xmlns="" id="{BDC7816C-0C78-9369-409B-2E27855099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795" y="35344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4AD80EED-D1F3-2D7E-B210-0BF6CE35C829}"/>
              </a:ext>
            </a:extLst>
          </p:cNvPr>
          <p:cNvCxnSpPr/>
          <p:nvPr/>
        </p:nvCxnSpPr>
        <p:spPr>
          <a:xfrm>
            <a:off x="8565143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FD26CEC-03BF-7A19-0D92-F8597E1B03FD}"/>
              </a:ext>
            </a:extLst>
          </p:cNvPr>
          <p:cNvSpPr txBox="1"/>
          <p:nvPr/>
        </p:nvSpPr>
        <p:spPr>
          <a:xfrm>
            <a:off x="8906845" y="501469"/>
            <a:ext cx="2601967" cy="51465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6721" tIns="56721" rIns="56721" bIns="56721" spcCol="38100">
            <a:spAutoFit/>
          </a:bodyPr>
          <a:lstStyle/>
          <a:p>
            <a:pPr defTabSz="1425705" fontAlgn="auto">
              <a:spcBef>
                <a:spcPts val="0"/>
              </a:spcBef>
              <a:spcAft>
                <a:spcPts val="0"/>
              </a:spcAft>
            </a:pPr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Повышение качества общего образования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568C0AC5-C10D-9969-FC57-7D988EA9305A}"/>
              </a:ext>
            </a:extLst>
          </p:cNvPr>
          <p:cNvSpPr/>
          <p:nvPr/>
        </p:nvSpPr>
        <p:spPr>
          <a:xfrm>
            <a:off x="1359019" y="1764252"/>
            <a:ext cx="4389120" cy="4959275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7283" tIns="27283" rIns="27283" bIns="27283" rtlCol="0" anchor="ctr"/>
          <a:lstStyle/>
          <a:p>
            <a:pPr algn="ctr"/>
            <a:r>
              <a:rPr lang="ru-RU" sz="1800" b="1" dirty="0"/>
              <a:t>Методическое сопровождение работы по введению и реализации обновленных ФГОС и ФООП </a:t>
            </a:r>
          </a:p>
          <a:p>
            <a:pPr algn="ctr"/>
            <a:endParaRPr lang="ru-RU" sz="1800" b="1" dirty="0"/>
          </a:p>
          <a:p>
            <a:pPr algn="ctr"/>
            <a:endParaRPr lang="ru-RU" sz="1800" b="1" dirty="0"/>
          </a:p>
          <a:p>
            <a:pPr algn="ctr"/>
            <a:r>
              <a:rPr lang="ru-RU" sz="1800" b="1" dirty="0"/>
              <a:t>Методическое сопровождение работы по формированию функциональной грамотности</a:t>
            </a:r>
            <a:endParaRPr lang="ru-RU" sz="800" b="1" dirty="0">
              <a:solidFill>
                <a:srgbClr val="F4F5FC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EF72A68B-2814-2014-182F-EC4A2264D480}"/>
              </a:ext>
            </a:extLst>
          </p:cNvPr>
          <p:cNvSpPr/>
          <p:nvPr/>
        </p:nvSpPr>
        <p:spPr>
          <a:xfrm>
            <a:off x="7691637" y="1764253"/>
            <a:ext cx="4389120" cy="495927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12700">
            <a:miter lim="4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7283" tIns="27283" rIns="27283" bIns="27283" rtlCol="0" anchor="ctr"/>
          <a:lstStyle/>
          <a:p>
            <a:pPr algn="ctr"/>
            <a:r>
              <a:rPr lang="ru-RU" sz="1800" b="1" dirty="0"/>
              <a:t>Обеспечение объективности при проведении ВПР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разработан План профилактических мероприятий по работе с ОО, демонстрирующими признаки необъективности результатов ВПР в 2024 году, и организационно-методическому обеспечению подготовки и проведения ВПР в 2025 году; </a:t>
            </a:r>
          </a:p>
          <a:p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/>
              <a:t>проведен ряд мероприятий по адресному сопровождению педагогов, выявлению и трансляции положительного опыта по организации и проведению ВПР </a:t>
            </a:r>
          </a:p>
        </p:txBody>
      </p:sp>
    </p:spTree>
    <p:extLst>
      <p:ext uri="{BB962C8B-B14F-4D97-AF65-F5344CB8AC3E}">
        <p14:creationId xmlns:p14="http://schemas.microsoft.com/office/powerpoint/2010/main" val="3661320677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949963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04337" y="573678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Дополнительное образование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94637" y="1401733"/>
            <a:ext cx="12101709" cy="718872"/>
          </a:xfrm>
          <a:prstGeom prst="rect">
            <a:avLst/>
          </a:prstGeom>
          <a:noFill/>
        </p:spPr>
        <p:txBody>
          <a:bodyPr wrap="square" lIns="104287" tIns="52144" rIns="104287" bIns="52144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800" b="1" dirty="0">
                <a:latin typeface="+mn-lt"/>
              </a:rPr>
              <a:t>Для детей в возрасте от 5 до 18 лет было предоставлено </a:t>
            </a:r>
            <a:r>
              <a:rPr lang="ru-RU" sz="1800" b="1" dirty="0">
                <a:solidFill>
                  <a:srgbClr val="FF0000"/>
                </a:solidFill>
                <a:latin typeface="+mn-lt"/>
              </a:rPr>
              <a:t>более 70 000 мест </a:t>
            </a:r>
            <a:r>
              <a:rPr lang="ru-RU" sz="1800" b="1" dirty="0">
                <a:latin typeface="+mn-lt"/>
              </a:rPr>
              <a:t>для занятий дополнительным образованием.  </a:t>
            </a:r>
            <a:r>
              <a:rPr lang="ru-RU" sz="1800" b="1" kern="0" dirty="0">
                <a:latin typeface="+mn-lt"/>
              </a:rPr>
              <a:t>О</a:t>
            </a:r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хват дополнительным образованием составил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88% </a:t>
            </a:r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5813725" y="636108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9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6" y="35443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858591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DF214845-0D13-B636-9E56-EDEA4567A2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393549"/>
              </p:ext>
            </p:extLst>
          </p:nvPr>
        </p:nvGraphicFramePr>
        <p:xfrm>
          <a:off x="694638" y="2314791"/>
          <a:ext cx="12020901" cy="4415589"/>
        </p:xfrm>
        <a:graphic>
          <a:graphicData uri="http://schemas.openxmlformats.org/drawingml/2006/table">
            <a:tbl>
              <a:tblPr firstRow="1" firstCol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{D27102A9-8310-4765-A935-A1911B00CA55}</a:tableStyleId>
              </a:tblPr>
              <a:tblGrid>
                <a:gridCol w="5232362">
                  <a:extLst>
                    <a:ext uri="{9D8B030D-6E8A-4147-A177-3AD203B41FA5}">
                      <a16:colId xmlns:a16="http://schemas.microsoft.com/office/drawing/2014/main" xmlns="" val="2875576953"/>
                    </a:ext>
                  </a:extLst>
                </a:gridCol>
                <a:gridCol w="2277882">
                  <a:extLst>
                    <a:ext uri="{9D8B030D-6E8A-4147-A177-3AD203B41FA5}">
                      <a16:colId xmlns:a16="http://schemas.microsoft.com/office/drawing/2014/main" xmlns="" val="2398375795"/>
                    </a:ext>
                  </a:extLst>
                </a:gridCol>
                <a:gridCol w="2289158">
                  <a:extLst>
                    <a:ext uri="{9D8B030D-6E8A-4147-A177-3AD203B41FA5}">
                      <a16:colId xmlns:a16="http://schemas.microsoft.com/office/drawing/2014/main" xmlns="" val="163878040"/>
                    </a:ext>
                  </a:extLst>
                </a:gridCol>
                <a:gridCol w="2221499">
                  <a:extLst>
                    <a:ext uri="{9D8B030D-6E8A-4147-A177-3AD203B41FA5}">
                      <a16:colId xmlns:a16="http://schemas.microsoft.com/office/drawing/2014/main" xmlns="" val="3722441349"/>
                    </a:ext>
                  </a:extLst>
                </a:gridCol>
              </a:tblGrid>
              <a:tr h="4641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3BDE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Количество программ 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3BDE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37586452"/>
                  </a:ext>
                </a:extLst>
              </a:tr>
              <a:tr h="44080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2022 год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2023 год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2024 год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63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21199731"/>
                  </a:ext>
                </a:extLst>
              </a:tr>
              <a:tr h="4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Художественная направленность 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1505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1562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1751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26481698"/>
                  </a:ext>
                </a:extLst>
              </a:tr>
              <a:tr h="4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Естественно-научная 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378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404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498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405482830"/>
                  </a:ext>
                </a:extLst>
              </a:tr>
              <a:tr h="49208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Техническая 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590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650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728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453054043"/>
                  </a:ext>
                </a:extLst>
              </a:tr>
              <a:tr h="6005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Социально-гуманитарная 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2159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2291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2637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4059694323"/>
                  </a:ext>
                </a:extLst>
              </a:tr>
              <a:tr h="6005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Физкультурно-спортивная 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750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777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847</a:t>
                      </a:r>
                      <a:endParaRPr lang="ru-RU" sz="16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990770667"/>
                  </a:ext>
                </a:extLst>
              </a:tr>
              <a:tr h="48270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Туристско-краеведческая направленность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128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135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162</a:t>
                      </a:r>
                      <a:endParaRPr lang="ru-RU" sz="16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xmlns="" val="3917391803"/>
                  </a:ext>
                </a:extLst>
              </a:tr>
              <a:tr h="316516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ВСЕГО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3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5510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3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5819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63BDE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6623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63BD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8894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077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DE54F9C-A8EC-0C2B-C2F6-C3C8F79E0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354E0535-7B76-924A-DDDB-323ACC62C3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949963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F9E9608-2E4B-221D-8F11-2EB84690B804}"/>
              </a:ext>
            </a:extLst>
          </p:cNvPr>
          <p:cNvSpPr txBox="1"/>
          <p:nvPr/>
        </p:nvSpPr>
        <p:spPr>
          <a:xfrm>
            <a:off x="8904337" y="573678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Дополнительное образование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63597C8F-E468-69EC-CDFB-0804711F001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0511D28-5E50-72B9-C0CF-1036D78BA9A5}"/>
              </a:ext>
            </a:extLst>
          </p:cNvPr>
          <p:cNvSpPr/>
          <p:nvPr/>
        </p:nvSpPr>
        <p:spPr>
          <a:xfrm>
            <a:off x="808929" y="1453144"/>
            <a:ext cx="11532199" cy="659304"/>
          </a:xfrm>
          <a:prstGeom prst="rect">
            <a:avLst/>
          </a:prstGeom>
          <a:noFill/>
        </p:spPr>
        <p:txBody>
          <a:bodyPr wrap="square" lIns="104287" tIns="52144" rIns="104287" bIns="52144">
            <a:spAutoFit/>
          </a:bodyPr>
          <a:lstStyle/>
          <a:p>
            <a:pPr algn="ctr"/>
            <a:r>
              <a:rPr lang="ru-RU" sz="1800" b="1" dirty="0"/>
              <a:t>Востребованность дополнительных общеобразовательных программ различных направленностей в муниципальной системе образования города Ярославля</a:t>
            </a:r>
          </a:p>
        </p:txBody>
      </p:sp>
      <p:sp>
        <p:nvSpPr>
          <p:cNvPr id="13" name="Прямоугольник 31">
            <a:extLst>
              <a:ext uri="{FF2B5EF4-FFF2-40B4-BE49-F238E27FC236}">
                <a16:creationId xmlns:a16="http://schemas.microsoft.com/office/drawing/2014/main" xmlns="" id="{1407F122-3D11-9B45-F683-CE7529C2D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3725" y="636108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9" name="Изображение 3">
            <a:extLst>
              <a:ext uri="{FF2B5EF4-FFF2-40B4-BE49-F238E27FC236}">
                <a16:creationId xmlns:a16="http://schemas.microsoft.com/office/drawing/2014/main" xmlns="" id="{2503C155-47A2-CAE7-5EB3-A48394E9D0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26" y="35443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xmlns="" id="{D99F6FB6-90F7-2F15-A51A-70A9188B06E7}"/>
              </a:ext>
            </a:extLst>
          </p:cNvPr>
          <p:cNvCxnSpPr/>
          <p:nvPr/>
        </p:nvCxnSpPr>
        <p:spPr>
          <a:xfrm>
            <a:off x="858591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A4D9C335-AD83-E902-E7FA-ACD3EA04EA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9484380"/>
              </p:ext>
            </p:extLst>
          </p:nvPr>
        </p:nvGraphicFramePr>
        <p:xfrm>
          <a:off x="720762" y="2155480"/>
          <a:ext cx="12016292" cy="4140092"/>
        </p:xfrm>
        <a:graphic>
          <a:graphicData uri="http://schemas.openxmlformats.org/drawingml/2006/table">
            <a:tbl>
              <a:tblPr firstRow="1" firstCol="1" bandRow="1">
                <a:tableStyleId>{5DA37D80-6434-44D0-A028-1B22A696006F}</a:tableStyleId>
              </a:tblPr>
              <a:tblGrid>
                <a:gridCol w="4595754">
                  <a:extLst>
                    <a:ext uri="{9D8B030D-6E8A-4147-A177-3AD203B41FA5}">
                      <a16:colId xmlns:a16="http://schemas.microsoft.com/office/drawing/2014/main" xmlns="" val="2006684316"/>
                    </a:ext>
                  </a:extLst>
                </a:gridCol>
                <a:gridCol w="2478855">
                  <a:extLst>
                    <a:ext uri="{9D8B030D-6E8A-4147-A177-3AD203B41FA5}">
                      <a16:colId xmlns:a16="http://schemas.microsoft.com/office/drawing/2014/main" xmlns="" val="4170874236"/>
                    </a:ext>
                  </a:extLst>
                </a:gridCol>
                <a:gridCol w="2413636">
                  <a:extLst>
                    <a:ext uri="{9D8B030D-6E8A-4147-A177-3AD203B41FA5}">
                      <a16:colId xmlns:a16="http://schemas.microsoft.com/office/drawing/2014/main" xmlns="" val="4172490481"/>
                    </a:ext>
                  </a:extLst>
                </a:gridCol>
                <a:gridCol w="2528047">
                  <a:extLst>
                    <a:ext uri="{9D8B030D-6E8A-4147-A177-3AD203B41FA5}">
                      <a16:colId xmlns:a16="http://schemas.microsoft.com/office/drawing/2014/main" xmlns="" val="3867126012"/>
                    </a:ext>
                  </a:extLst>
                </a:gridCol>
              </a:tblGrid>
              <a:tr h="56498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Количество обучающихся в УДО/ во всех организациях 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124183476"/>
                  </a:ext>
                </a:extLst>
              </a:tr>
              <a:tr h="5466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2022 год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2023 год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2024 год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4214496"/>
                  </a:ext>
                </a:extLst>
              </a:tr>
              <a:tr h="3897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Художественная направленность 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15139/20494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14878/19277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26568/27328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122586020"/>
                  </a:ext>
                </a:extLst>
              </a:tr>
              <a:tr h="43387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Естественно-научная 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1716/3823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1711/3989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4126/9607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74985057"/>
                  </a:ext>
                </a:extLst>
              </a:tr>
              <a:tr h="4338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Техническая 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3276/3963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3373/4254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14261/15481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0089492"/>
                  </a:ext>
                </a:extLst>
              </a:tr>
              <a:tr h="44310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Социально-гуманитарная 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14604/44596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14546/45418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23478/64871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3226840322"/>
                  </a:ext>
                </a:extLst>
              </a:tr>
              <a:tr h="51434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Физкультурно-спортивная 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5680/8044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5270/8201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9854/16118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1455167156"/>
                  </a:ext>
                </a:extLst>
              </a:tr>
              <a:tr h="46305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Туристско-краеведческая направленность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745/1467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>
                          <a:effectLst/>
                        </a:rPr>
                        <a:t>762/1953</a:t>
                      </a:r>
                      <a:endParaRPr lang="ru-RU" sz="1800" b="1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1800" b="1" kern="100" dirty="0">
                          <a:effectLst/>
                        </a:rPr>
                        <a:t>11304/4749</a:t>
                      </a:r>
                      <a:endParaRPr lang="ru-RU" sz="18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xmlns="" val="2417816128"/>
                  </a:ext>
                </a:extLst>
              </a:tr>
              <a:tr h="3428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ВСЕГО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41160/82387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40540/83092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ru-RU" sz="2000" b="1" kern="100" dirty="0">
                          <a:effectLst/>
                        </a:rPr>
                        <a:t>89591/138154</a:t>
                      </a:r>
                      <a:endParaRPr lang="ru-RU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4937869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449C3A3-C6CC-080C-2FE1-58BB275EDD21}"/>
              </a:ext>
            </a:extLst>
          </p:cNvPr>
          <p:cNvSpPr txBox="1"/>
          <p:nvPr/>
        </p:nvSpPr>
        <p:spPr>
          <a:xfrm>
            <a:off x="720762" y="6522448"/>
            <a:ext cx="1106961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kern="0" dirty="0">
                <a:solidFill>
                  <a:schemeClr val="tx1"/>
                </a:solidFill>
                <a:latin typeface="+mn-lt"/>
              </a:rPr>
              <a:t>Из общей численности </a:t>
            </a:r>
            <a:r>
              <a:rPr lang="ru-RU" sz="1800" b="1" kern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детей с ОВЗ  и инвалидностью дополнительным образованием охвачены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78%</a:t>
            </a:r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ru-R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1652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Кадровое обеспечение муниципальной системы образования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838385" y="1458833"/>
            <a:ext cx="3145634" cy="366917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lIns="104287" tIns="52144" rIns="104287" bIns="52144">
            <a:spAutoFit/>
          </a:bodyPr>
          <a:lstStyle/>
          <a:p>
            <a:pPr algn="ctr"/>
            <a:r>
              <a:rPr lang="ru-RU" b="1" dirty="0"/>
              <a:t>Количество вакансий</a:t>
            </a:r>
            <a:endParaRPr lang="ru-RU" dirty="0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7007FE9-118D-C05E-29CC-4A7AD2E81432}"/>
              </a:ext>
            </a:extLst>
          </p:cNvPr>
          <p:cNvSpPr txBox="1"/>
          <p:nvPr/>
        </p:nvSpPr>
        <p:spPr>
          <a:xfrm>
            <a:off x="721740" y="2271063"/>
            <a:ext cx="6238458" cy="426029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104287" tIns="52144" rIns="104287" bIns="52144">
            <a:spAutoFit/>
          </a:bodyPr>
          <a:lstStyle>
            <a:defPPr>
              <a:defRPr lang="ru-RU"/>
            </a:defPPr>
            <a:lvl1pPr>
              <a:defRPr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В отрасли трудятся </a:t>
            </a:r>
            <a:r>
              <a:rPr lang="ru-RU" dirty="0">
                <a:solidFill>
                  <a:srgbClr val="FF0000"/>
                </a:solidFill>
              </a:rPr>
              <a:t>около 8 тыс. педагогических работников</a:t>
            </a:r>
            <a:r>
              <a:rPr lang="ru-RU" dirty="0"/>
              <a:t>, из них </a:t>
            </a:r>
            <a:r>
              <a:rPr lang="ru-RU" dirty="0">
                <a:solidFill>
                  <a:srgbClr val="FF0000"/>
                </a:solidFill>
              </a:rPr>
              <a:t>605 молодых специалистов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В конкурсных процедурах приняли участие </a:t>
            </a:r>
            <a:r>
              <a:rPr lang="ru-RU" dirty="0">
                <a:solidFill>
                  <a:srgbClr val="FF0000"/>
                </a:solidFill>
              </a:rPr>
              <a:t>34 кандидата</a:t>
            </a:r>
            <a:r>
              <a:rPr lang="ru-RU" dirty="0"/>
              <a:t>, из них 29 человек рекомендованы к зачислению в кадровый резерв (в 2021/2022 – 46 кандидатов, в 2022/2023 – 30 кандидатов, в 2023/2024 – 26 кандидатов)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С августа 2024 года на педагогическую работу принято </a:t>
            </a:r>
            <a:r>
              <a:rPr lang="ru-RU" dirty="0">
                <a:solidFill>
                  <a:srgbClr val="FF0000"/>
                </a:solidFill>
              </a:rPr>
              <a:t>122 студента </a:t>
            </a:r>
            <a:r>
              <a:rPr lang="ru-RU" dirty="0">
                <a:solidFill>
                  <a:schemeClr val="tx1"/>
                </a:solidFill>
              </a:rPr>
              <a:t>СПО и ВО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dirty="0"/>
              <a:t>В отрасли трудится </a:t>
            </a:r>
            <a:r>
              <a:rPr lang="ru-RU" dirty="0">
                <a:solidFill>
                  <a:srgbClr val="FF0000"/>
                </a:solidFill>
              </a:rPr>
              <a:t>более 750 педагогов-совместителей</a:t>
            </a:r>
          </a:p>
          <a:p>
            <a:pPr marL="285750" indent="-285750">
              <a:spcAft>
                <a:spcPts val="3000"/>
              </a:spcAft>
              <a:buFont typeface="Wingdings" panose="05000000000000000000" pitchFamily="2" charset="2"/>
              <a:buChar char="§"/>
            </a:pPr>
            <a:r>
              <a:rPr lang="ru-RU" b="1" dirty="0"/>
              <a:t>На июнь 2025 года - </a:t>
            </a:r>
            <a:r>
              <a:rPr lang="ru-RU" b="1" dirty="0">
                <a:solidFill>
                  <a:srgbClr val="FF0000"/>
                </a:solidFill>
              </a:rPr>
              <a:t>460 вакансий</a:t>
            </a:r>
            <a:endParaRPr lang="ru-RU" dirty="0"/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xmlns="" id="{A8ABCDC1-EEA1-FF1C-8A5E-DDBE4A8A15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90143"/>
              </p:ext>
            </p:extLst>
          </p:nvPr>
        </p:nvGraphicFramePr>
        <p:xfrm>
          <a:off x="7750101" y="2015393"/>
          <a:ext cx="5163012" cy="4777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32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29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Кадровое обеспечение муниципальной системы образования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926888" y="3165766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17888" y="3111766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BDD4F053-009F-9407-5E4B-C7D27B32B85D}"/>
              </a:ext>
            </a:extLst>
          </p:cNvPr>
          <p:cNvGrpSpPr/>
          <p:nvPr/>
        </p:nvGrpSpPr>
        <p:grpSpPr>
          <a:xfrm>
            <a:off x="898710" y="1395253"/>
            <a:ext cx="11642354" cy="5525877"/>
            <a:chOff x="898710" y="1457600"/>
            <a:chExt cx="11642354" cy="552587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9B59B08C-BEB8-9936-B8B7-383D9A151FD0}"/>
                </a:ext>
              </a:extLst>
            </p:cNvPr>
            <p:cNvSpPr txBox="1"/>
            <p:nvPr/>
          </p:nvSpPr>
          <p:spPr>
            <a:xfrm>
              <a:off x="898710" y="1457600"/>
              <a:ext cx="5475019" cy="109019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/>
                  </a:solidFill>
                </a:rPr>
                <a:t>Студенты четвертых курсов по направлениям «Образование и педагогические науки» допускаются к занятию педагогической деятельностью по основным общеобразовательным программам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D4BAF576-6B7A-8318-8AEF-EC508BE0951D}"/>
                </a:ext>
              </a:extLst>
            </p:cNvPr>
            <p:cNvSpPr txBox="1"/>
            <p:nvPr/>
          </p:nvSpPr>
          <p:spPr>
            <a:xfrm>
              <a:off x="7106806" y="1575579"/>
              <a:ext cx="5416260" cy="843970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/>
                  </a:solidFill>
                </a:rPr>
                <a:t>Такие кадры не обладают необходимой квалификацией и стажем работы, которые учитываются при установлении оплаты труда педагога. Результат – низкая оплата труда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C16B51FA-0D6A-C40F-D11A-1A132673D2B4}"/>
                </a:ext>
              </a:extLst>
            </p:cNvPr>
            <p:cNvSpPr txBox="1"/>
            <p:nvPr/>
          </p:nvSpPr>
          <p:spPr>
            <a:xfrm>
              <a:off x="898710" y="2670582"/>
              <a:ext cx="5475020" cy="1090191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ru-RU" sz="1600" b="1" dirty="0"/>
                <a:t>Развитие целевой подготовки специалистов реализуется, но темпы этого развития не соответствуют возрастающим кадровым потребностям. </a:t>
              </a:r>
              <a:r>
                <a:rPr lang="ru-RU" sz="1600" b="1" dirty="0">
                  <a:solidFill>
                    <a:schemeClr val="tx1"/>
                  </a:solidFill>
                </a:rPr>
                <a:t>На март 2025 года заключено 78 целевых договоров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DF8B0852-4D62-6CE5-4701-2D423BFFE0AE}"/>
                </a:ext>
              </a:extLst>
            </p:cNvPr>
            <p:cNvSpPr txBox="1"/>
            <p:nvPr/>
          </p:nvSpPr>
          <p:spPr>
            <a:xfrm>
              <a:off x="7136186" y="2605012"/>
              <a:ext cx="5404878" cy="133641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600" b="1" dirty="0">
                  <a:solidFill>
                    <a:schemeClr val="tx1"/>
                  </a:solidFill>
                </a:rPr>
                <a:t>Не выделяется бюджетное финансирование на целевую подготовку педагогов. Усилена материальная ответственность сторон договора за невыполнение его условий. Результат – сдерживание расширения практики целевой подготовки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07397AF7-999B-20A0-DFFD-D6C0113B9B1C}"/>
                </a:ext>
              </a:extLst>
            </p:cNvPr>
            <p:cNvSpPr txBox="1"/>
            <p:nvPr/>
          </p:nvSpPr>
          <p:spPr>
            <a:xfrm>
              <a:off x="928088" y="3917267"/>
              <a:ext cx="5416261" cy="1582634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600" b="1" dirty="0">
                  <a:solidFill>
                    <a:schemeClr val="tx1"/>
                  </a:solidFill>
                </a:rPr>
                <a:t>В соответствии с постановлением Правительства Российской Федерации от 27.04.2024 № 555 «О целевом обучении по образовательным программам среднего профессионального и высшего образования» с 1 мая 2024 года порядок заключения договоров существенно изменился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92CE8474-EA2A-4D53-42BB-3A0A829F4632}"/>
                </a:ext>
              </a:extLst>
            </p:cNvPr>
            <p:cNvSpPr txBox="1"/>
            <p:nvPr/>
          </p:nvSpPr>
          <p:spPr>
            <a:xfrm>
              <a:off x="7106806" y="4080644"/>
              <a:ext cx="5416261" cy="1336413"/>
            </a:xfrm>
            <a:prstGeom prst="rect">
              <a:avLst/>
            </a:prstGeom>
            <a:solidFill>
              <a:schemeClr val="bg1"/>
            </a:solidFill>
            <a:ln w="19050" cap="flat" cmpd="sng" algn="ctr">
              <a:solidFill>
                <a:schemeClr val="accent3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3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600" b="1" dirty="0">
                  <a:solidFill>
                    <a:schemeClr val="tx1"/>
                  </a:solidFill>
                </a:rPr>
                <a:t>Подбор сторон договора о целевом обучении может проходить удаленно, без привязки к месту проживания, обучения и в дальнейшем работы будущего специалиста. Результат – трудность выбора надежного и замотивированного кандидата на целевое обучение</a:t>
              </a:r>
            </a:p>
          </p:txBody>
        </p:sp>
        <p:sp>
          <p:nvSpPr>
            <p:cNvPr id="46" name="Стрелка: штриховая вправо 45">
              <a:extLst>
                <a:ext uri="{FF2B5EF4-FFF2-40B4-BE49-F238E27FC236}">
                  <a16:creationId xmlns:a16="http://schemas.microsoft.com/office/drawing/2014/main" xmlns="" id="{BB7B33DD-4916-4430-B8A0-A9C46EF26D4A}"/>
                </a:ext>
              </a:extLst>
            </p:cNvPr>
            <p:cNvSpPr/>
            <p:nvPr/>
          </p:nvSpPr>
          <p:spPr>
            <a:xfrm>
              <a:off x="6373729" y="1852099"/>
              <a:ext cx="762457" cy="319139"/>
            </a:xfrm>
            <a:prstGeom prst="stripedRightArrow">
              <a:avLst/>
            </a:pr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lIns="27283" tIns="27283" rIns="27283" bIns="27283" rtlCol="0" anchor="ctr"/>
            <a:lstStyle/>
            <a:p>
              <a:pPr algn="ctr"/>
              <a:endParaRPr lang="ru-RU" sz="745">
                <a:solidFill>
                  <a:srgbClr val="F4F5FC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7" name="Стрелка: штриховая вправо 46">
              <a:extLst>
                <a:ext uri="{FF2B5EF4-FFF2-40B4-BE49-F238E27FC236}">
                  <a16:creationId xmlns:a16="http://schemas.microsoft.com/office/drawing/2014/main" xmlns="" id="{598009A6-E488-176D-2508-5005A84443BC}"/>
                </a:ext>
              </a:extLst>
            </p:cNvPr>
            <p:cNvSpPr/>
            <p:nvPr/>
          </p:nvSpPr>
          <p:spPr>
            <a:xfrm>
              <a:off x="6394496" y="3055958"/>
              <a:ext cx="762457" cy="319139"/>
            </a:xfrm>
            <a:prstGeom prst="stripedRightArrow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lIns="27283" tIns="27283" rIns="27283" bIns="27283" rtlCol="0" anchor="ctr"/>
            <a:lstStyle/>
            <a:p>
              <a:pPr algn="ctr"/>
              <a:endParaRPr lang="ru-RU" sz="745">
                <a:solidFill>
                  <a:srgbClr val="F4F5FC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48" name="Стрелка: штриховая вправо 47">
              <a:extLst>
                <a:ext uri="{FF2B5EF4-FFF2-40B4-BE49-F238E27FC236}">
                  <a16:creationId xmlns:a16="http://schemas.microsoft.com/office/drawing/2014/main" xmlns="" id="{248CBA50-270F-2876-F342-5572EC978242}"/>
                </a:ext>
              </a:extLst>
            </p:cNvPr>
            <p:cNvSpPr/>
            <p:nvPr/>
          </p:nvSpPr>
          <p:spPr>
            <a:xfrm>
              <a:off x="6359039" y="4511409"/>
              <a:ext cx="762457" cy="319139"/>
            </a:xfrm>
            <a:prstGeom prst="stripedRightArrow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lIns="27283" tIns="27283" rIns="27283" bIns="27283" rtlCol="0" anchor="ctr"/>
            <a:lstStyle/>
            <a:p>
              <a:pPr algn="ctr"/>
              <a:endParaRPr lang="ru-RU" sz="745">
                <a:solidFill>
                  <a:srgbClr val="F4F5FC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C15FFDFC-3CF3-E5F0-3057-397D0A65C667}"/>
                </a:ext>
              </a:extLst>
            </p:cNvPr>
            <p:cNvSpPr txBox="1"/>
            <p:nvPr/>
          </p:nvSpPr>
          <p:spPr>
            <a:xfrm>
              <a:off x="928087" y="5647064"/>
              <a:ext cx="5416261" cy="1336413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600" b="1" dirty="0"/>
                <a:t>Решением муниципалитета установлена денежная выплата в размере до 10000 рублей ежемесячно в течение трех лет на компенсацию расходов за наем (поднаем), аренду жилого помещения на территории города Ярославля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xmlns="" id="{2F6EE37E-56A1-05AD-C7FA-C9CC5F14F013}"/>
                </a:ext>
              </a:extLst>
            </p:cNvPr>
            <p:cNvSpPr txBox="1"/>
            <p:nvPr/>
          </p:nvSpPr>
          <p:spPr>
            <a:xfrm>
              <a:off x="7106806" y="5847821"/>
              <a:ext cx="5416261" cy="843970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lIns="104287" tIns="52144" rIns="104287" bIns="52144">
              <a:spAutoFit/>
            </a:bodyPr>
            <a:lstStyle>
              <a:defPPr>
                <a:defRPr lang="ru-RU"/>
              </a:defPPr>
              <a:lvl1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>
                <a:defRPr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/>
              <a:r>
                <a:rPr lang="ru-RU" sz="1600" b="1" dirty="0"/>
                <a:t>В 2024-25 учебном году этой мерой социальной поддержки воспользовались всего 5 человек. </a:t>
              </a:r>
            </a:p>
            <a:p>
              <a:pPr algn="just"/>
              <a:r>
                <a:rPr lang="ru-RU" sz="1600" b="1" dirty="0"/>
                <a:t>В этом году перечень специальностей расширен</a:t>
              </a:r>
              <a:endParaRPr lang="ru-RU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Стрелка: штриховая вправо 5">
              <a:extLst>
                <a:ext uri="{FF2B5EF4-FFF2-40B4-BE49-F238E27FC236}">
                  <a16:creationId xmlns:a16="http://schemas.microsoft.com/office/drawing/2014/main" xmlns="" id="{D54D444D-13B2-34E1-720B-054C2847A06F}"/>
                </a:ext>
              </a:extLst>
            </p:cNvPr>
            <p:cNvSpPr/>
            <p:nvPr/>
          </p:nvSpPr>
          <p:spPr>
            <a:xfrm>
              <a:off x="6373730" y="6110237"/>
              <a:ext cx="762457" cy="319139"/>
            </a:xfrm>
            <a:prstGeom prst="stripedRightArrow">
              <a:avLst/>
            </a:prstGeom>
            <a:ln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lIns="27283" tIns="27283" rIns="27283" bIns="27283" rtlCol="0" anchor="ctr"/>
            <a:lstStyle/>
            <a:p>
              <a:pPr algn="ctr"/>
              <a:endParaRPr lang="ru-RU" sz="745">
                <a:solidFill>
                  <a:srgbClr val="F4F5FC"/>
                </a:solidFill>
                <a:latin typeface="Arial" charset="0"/>
                <a:ea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6599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2347397" y="87399"/>
            <a:ext cx="423193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705578" y="584389"/>
            <a:ext cx="3054983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algn="r"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anose="02020603050405020304" pitchFamily="18" charset="0"/>
              </a:rPr>
              <a:t>Муниципальная система образования</a:t>
            </a:r>
            <a:r>
              <a:rPr lang="ru-RU" sz="1300" dirty="0">
                <a:solidFill>
                  <a:srgbClr val="002B8D"/>
                </a:solidFill>
                <a:latin typeface="+mn-lt"/>
                <a:cs typeface="Times New Roman" panose="02020603050405020304" pitchFamily="18" charset="0"/>
              </a:rPr>
              <a:t>	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6434" y="1477949"/>
            <a:ext cx="10793370" cy="797804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Функционирует</a:t>
            </a:r>
            <a:r>
              <a:rPr lang="ru-RU" sz="2000" b="1" dirty="0">
                <a:solidFill>
                  <a:srgbClr val="FF0000"/>
                </a:solidFill>
              </a:rPr>
              <a:t> 254</a:t>
            </a:r>
            <a:r>
              <a:rPr lang="ru-RU" sz="2000" b="1" dirty="0"/>
              <a:t>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учреждения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В отрасли трудится </a:t>
            </a:r>
            <a:r>
              <a:rPr lang="ru-RU" sz="2000" b="1" dirty="0">
                <a:solidFill>
                  <a:srgbClr val="FF0000"/>
                </a:solidFill>
              </a:rPr>
              <a:t>около 8 тысяч </a:t>
            </a:r>
            <a:r>
              <a:rPr lang="ru-RU" sz="2000" b="1" dirty="0">
                <a:solidFill>
                  <a:schemeClr val="tx1">
                    <a:lumMod val="50000"/>
                  </a:schemeClr>
                </a:solidFill>
              </a:rPr>
              <a:t>педагогических работников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7191" y="5003117"/>
            <a:ext cx="10793370" cy="1656500"/>
          </a:xfrm>
          <a:prstGeom prst="rect">
            <a:avLst/>
          </a:prstGeom>
          <a:noFill/>
        </p:spPr>
        <p:txBody>
          <a:bodyPr wrap="square" lIns="104287" tIns="52144" rIns="104287" bIns="52144" rtlCol="0">
            <a:spAutoFit/>
          </a:bodyPr>
          <a:lstStyle/>
          <a:p>
            <a:pPr>
              <a:lnSpc>
                <a:spcPct val="200000"/>
              </a:lnSpc>
            </a:pPr>
            <a:r>
              <a:rPr lang="ru-RU" sz="1800" b="1"/>
              <a:t>Также:</a:t>
            </a:r>
          </a:p>
          <a:p>
            <a:pPr>
              <a:lnSpc>
                <a:spcPct val="120000"/>
              </a:lnSpc>
            </a:pPr>
            <a:r>
              <a:rPr lang="ru-RU" sz="1800" b="1">
                <a:solidFill>
                  <a:srgbClr val="FF0000"/>
                </a:solidFill>
              </a:rPr>
              <a:t>2</a:t>
            </a:r>
            <a:r>
              <a:rPr lang="ru-RU" sz="1800" b="1"/>
              <a:t> ППМС-центра</a:t>
            </a:r>
          </a:p>
          <a:p>
            <a:pPr>
              <a:lnSpc>
                <a:spcPct val="120000"/>
              </a:lnSpc>
            </a:pPr>
            <a:r>
              <a:rPr lang="ru-RU" sz="1800" b="1">
                <a:solidFill>
                  <a:srgbClr val="FF0000"/>
                </a:solidFill>
              </a:rPr>
              <a:t>1</a:t>
            </a:r>
            <a:r>
              <a:rPr lang="ru-RU" sz="1800" b="1"/>
              <a:t> Городской центр развития образования</a:t>
            </a:r>
          </a:p>
          <a:p>
            <a:pPr>
              <a:lnSpc>
                <a:spcPct val="120000"/>
              </a:lnSpc>
            </a:pPr>
            <a:r>
              <a:rPr lang="ru-RU" sz="1800" b="1">
                <a:solidFill>
                  <a:srgbClr val="FF0000"/>
                </a:solidFill>
              </a:rPr>
              <a:t>5 </a:t>
            </a:r>
            <a:r>
              <a:rPr lang="ru-RU" sz="1800" b="1"/>
              <a:t>ЦОФ</a:t>
            </a:r>
            <a:endParaRPr lang="ru-RU" sz="1800" b="1" dirty="0"/>
          </a:p>
        </p:txBody>
      </p:sp>
      <p:sp>
        <p:nvSpPr>
          <p:cNvPr id="13" name="Прямоугольник 31"/>
          <p:cNvSpPr>
            <a:spLocks noChangeArrowheads="1"/>
          </p:cNvSpPr>
          <p:nvPr/>
        </p:nvSpPr>
        <p:spPr bwMode="auto">
          <a:xfrm>
            <a:off x="4925899" y="641657"/>
            <a:ext cx="343217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algn="r"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606705" y="446961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" name="Изображение 3">
            <a:extLst>
              <a:ext uri="{FF2B5EF4-FFF2-40B4-BE49-F238E27FC236}">
                <a16:creationId xmlns:a16="http://schemas.microsoft.com/office/drawing/2014/main" xmlns="" id="{A4D49824-5AC4-071F-8E94-89274DDD0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94" y="334583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Диаграмма 2">
            <a:extLst>
              <a:ext uri="{FF2B5EF4-FFF2-40B4-BE49-F238E27FC236}">
                <a16:creationId xmlns:a16="http://schemas.microsoft.com/office/drawing/2014/main" xmlns="" id="{00000000-0008-0000-0F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38828765"/>
              </p:ext>
            </p:extLst>
          </p:nvPr>
        </p:nvGraphicFramePr>
        <p:xfrm>
          <a:off x="2775472" y="2453956"/>
          <a:ext cx="9697111" cy="3462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293A87F-A29D-8D6B-B7BD-E1E4D76ABBEB}"/>
              </a:ext>
            </a:extLst>
          </p:cNvPr>
          <p:cNvSpPr txBox="1"/>
          <p:nvPr/>
        </p:nvSpPr>
        <p:spPr>
          <a:xfrm>
            <a:off x="11100310" y="6667509"/>
            <a:ext cx="1987476" cy="3077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400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на 01.07.2025 года</a:t>
            </a:r>
            <a:r>
              <a:rPr lang="ru-RU" sz="1400" kern="0" spc="-1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endParaRPr lang="ru-RU" sz="1400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7089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6398FA-0907-9F1C-D90A-ADDF426547C2}"/>
              </a:ext>
            </a:extLst>
          </p:cNvPr>
          <p:cNvSpPr txBox="1"/>
          <p:nvPr/>
        </p:nvSpPr>
        <p:spPr>
          <a:xfrm>
            <a:off x="3733591" y="1523389"/>
            <a:ext cx="5972592" cy="400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ОБЕСПЕЧЕНИЕ ПСИХОЛОГИЧЕСКОГО КОМФОРТА</a:t>
            </a:r>
            <a:endParaRPr lang="ru-RU" sz="1800" b="1" dirty="0">
              <a:latin typeface="+mn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79C3044-504C-FC18-0231-744342404F12}"/>
              </a:ext>
            </a:extLst>
          </p:cNvPr>
          <p:cNvSpPr txBox="1"/>
          <p:nvPr/>
        </p:nvSpPr>
        <p:spPr>
          <a:xfrm>
            <a:off x="824273" y="2355425"/>
            <a:ext cx="11889671" cy="35086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chemeClr val="accent3"/>
              </a:buClr>
              <a:buSzPct val="120000"/>
            </a:pP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АКТУАЛЬНЫЕ НАПРАВЛЕНИЯ: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Вопросы </a:t>
            </a:r>
            <a:r>
              <a:rPr lang="ru-RU" sz="1800" b="1" dirty="0" err="1">
                <a:latin typeface="+mn-lt"/>
              </a:rPr>
              <a:t>самосохраняющего</a:t>
            </a:r>
            <a:r>
              <a:rPr lang="ru-RU" sz="1800" b="1" dirty="0">
                <a:latin typeface="+mn-lt"/>
              </a:rPr>
              <a:t> поведения и безопасной среды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Вопросы личностных рисков (эмоциональное выгорание, учебная мотивация, отношение к самому себе)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Деструктивные проявления в коммуникациях (моббинг, конфликты, сложности коммуникаций, неблагоприятный климат в семье и ОО, непризнание референтной значимости образования)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Вопросы информационной безопасности (ребенок в сети, Интернет-риски, интернет-сообщества)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Разного рода перегрузки ребенка (неадекватность требований, эмоциональные, умственные, физические перегрузки) 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Нарастание агрессивно-поведенческих выборов реагирования и многие другие ситуации</a:t>
            </a:r>
            <a:endParaRPr lang="ru-RU" sz="1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23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FB3B240-90D9-CE9F-F114-115433AD9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973EB299-29C7-D391-E06E-3B657BD94A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0FF181A-0A24-F446-A9A6-C59B35075762}"/>
              </a:ext>
            </a:extLst>
          </p:cNvPr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E12DE577-0E31-630D-5218-6D9C0912789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744640B8-F6CF-C4DA-4EB9-7E09B52A02B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361B555C-BB15-79D8-8A95-1D032F73BE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347BE3D4-B22E-5B15-E627-6B92DBD83D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8FDC87CE-561C-F481-C3E6-1ED6FD0E4639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5B796672-4F68-1EC4-55D6-6B683905F47D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B796672-4F68-1EC4-55D6-6B683905F47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1BAC03E7-2447-C6BC-AB18-A0B2659DD120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1BAC03E7-2447-C6BC-AB18-A0B2659DD12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C594545-B953-CE10-229F-56E475FA52C2}"/>
              </a:ext>
            </a:extLst>
          </p:cNvPr>
          <p:cNvSpPr txBox="1"/>
          <p:nvPr/>
        </p:nvSpPr>
        <p:spPr>
          <a:xfrm>
            <a:off x="824696" y="1815551"/>
            <a:ext cx="11783265" cy="45858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200"/>
              </a:spcAft>
              <a:buClr>
                <a:schemeClr val="accent3"/>
              </a:buClr>
              <a:buSzPct val="120000"/>
            </a:pP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ДОСТИГНУТЫЕ РЕЗУЛЬТАТЫ: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идея необходимости безопасной образовательной среды транслирована во все образовательные учреждения. В течение двух последних лет проводится работа (семинары, конференции, мастер-классы, проблемные сессии, стратегические сессии и т.д.) со всеми участниками образовательных отношений 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800" b="1" dirty="0">
                <a:latin typeface="+mn-lt"/>
                <a:cs typeface="Times New Roman" panose="02020603050405020304" pitchFamily="18" charset="0"/>
              </a:rPr>
              <a:t>за учебный год </a:t>
            </a:r>
            <a:r>
              <a:rPr lang="ru-RU" sz="1800" b="1" dirty="0">
                <a:latin typeface="+mn-lt"/>
              </a:rPr>
              <a:t>проведено 120 массовых мероприятий</a:t>
            </a:r>
            <a:r>
              <a:rPr lang="ru-RU" sz="18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осуществляет работу муниципальная инновационная площадка «Школьный моббинг и </a:t>
            </a:r>
            <a:r>
              <a:rPr lang="ru-RU" sz="1800" b="1" dirty="0" err="1">
                <a:latin typeface="+mn-lt"/>
              </a:rPr>
              <a:t>буллинг</a:t>
            </a:r>
            <a:r>
              <a:rPr lang="ru-RU" sz="1800" b="1" dirty="0">
                <a:latin typeface="+mn-lt"/>
              </a:rPr>
              <a:t>: профилактика и коррекция в образовательных организациях» (проведено 20 мероприятий городского уровня и осуществляется непосредственная работа в школах и дошкольных образовательных учреждениях). В 2025-2026 учебном году будет реализовываться муниципальный проект «Специфика оказания кризисной психолого-педагогической помощи в образовательных организациях (в том числе детям участников </a:t>
            </a:r>
            <a:r>
              <a:rPr lang="ru-RU" sz="1800" b="1">
                <a:latin typeface="+mn-lt"/>
              </a:rPr>
              <a:t>СВО</a:t>
            </a:r>
            <a:r>
              <a:rPr lang="ru-RU" sz="1800" b="1" smtClean="0">
                <a:latin typeface="+mn-lt"/>
              </a:rPr>
              <a:t>)»</a:t>
            </a:r>
            <a:endParaRPr lang="ru-RU" sz="1800" b="1" dirty="0">
              <a:latin typeface="+mn-lt"/>
            </a:endParaRP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проведено не менее 2000 консультаций по сложным случаям в образовательных организациях, профилактическая работа по заданной тематике осуществлена с 15 000 обучающихся</a:t>
            </a:r>
          </a:p>
          <a:p>
            <a:pPr marL="285750" indent="-285750" algn="just">
              <a:spcAft>
                <a:spcPts val="1200"/>
              </a:spcAft>
              <a:buClr>
                <a:schemeClr val="accent3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800" b="1" dirty="0">
                <a:latin typeface="+mn-lt"/>
              </a:rPr>
              <a:t>проведено 200 мероприятий с родителями, посвященных различным аспектам формирования комфортной образовательной среды и различным аспектам безопасного </a:t>
            </a:r>
            <a:r>
              <a:rPr lang="ru-RU" sz="1800" b="1" dirty="0" smtClean="0">
                <a:latin typeface="+mn-lt"/>
              </a:rPr>
              <a:t>детства</a:t>
            </a:r>
            <a:endParaRPr lang="ru-R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017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F5F0B10-2612-44F4-F885-E64BCF2F802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5189" y="2147598"/>
            <a:ext cx="556605" cy="5566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E530C71C-09DA-C8CD-0C3A-708E3C328B9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002" y="4686272"/>
            <a:ext cx="556605" cy="5566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89D96B6E-39B4-95AC-2FD6-9E8EDA20D38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3002" y="3944163"/>
            <a:ext cx="556605" cy="55660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B7C7764-3471-7B68-B85D-734FB8FE0F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4393" y="3006397"/>
            <a:ext cx="556605" cy="55660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3DA00F2-B245-DCA4-2804-B7B5D89433BD}"/>
              </a:ext>
            </a:extLst>
          </p:cNvPr>
          <p:cNvSpPr txBox="1"/>
          <p:nvPr/>
        </p:nvSpPr>
        <p:spPr>
          <a:xfrm>
            <a:off x="1467046" y="2101927"/>
            <a:ext cx="10699827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/>
              <a:t>Продолжать и  расширять работу по повышению психологических знаний участников образовательного процесса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376A945-63F8-4B70-D8CB-BC261D9C657F}"/>
              </a:ext>
            </a:extLst>
          </p:cNvPr>
          <p:cNvSpPr txBox="1"/>
          <p:nvPr/>
        </p:nvSpPr>
        <p:spPr>
          <a:xfrm>
            <a:off x="1467047" y="2896959"/>
            <a:ext cx="10893690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800" dirty="0"/>
              <a:t>Совершенствовать мониторинговые процедуры с целью повышения уровня эффективности инклюзивного обучения, создание ситуации успеха, повышение самостоятельности обучающихся и создание особых условий самореализации обучающихся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005F0DED-6317-5361-1C3B-D4CCCD508F2B}"/>
              </a:ext>
            </a:extLst>
          </p:cNvPr>
          <p:cNvSpPr txBox="1"/>
          <p:nvPr/>
        </p:nvSpPr>
        <p:spPr>
          <a:xfrm>
            <a:off x="1467047" y="3916955"/>
            <a:ext cx="10975950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sz="1800" dirty="0"/>
              <a:t>Уделить больше внимания работе с педагогическим коллективом по профилактике профессионального выгорания, расширяя формы и методы по сохранению ресурсного состояния педагогов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4EC4B2AD-5525-2896-33F5-3E1BB089A20B}"/>
              </a:ext>
            </a:extLst>
          </p:cNvPr>
          <p:cNvSpPr txBox="1"/>
          <p:nvPr/>
        </p:nvSpPr>
        <p:spPr>
          <a:xfrm>
            <a:off x="1467047" y="4747668"/>
            <a:ext cx="1093481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sz="1800" dirty="0"/>
              <a:t>Продолжить работу по поддержанию устойчивого благоприятного психологического климата в школе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FB9A467-E572-045F-4DBF-16FD2ED0D85B}"/>
              </a:ext>
            </a:extLst>
          </p:cNvPr>
          <p:cNvSpPr txBox="1"/>
          <p:nvPr/>
        </p:nvSpPr>
        <p:spPr>
          <a:xfrm>
            <a:off x="4624732" y="1564675"/>
            <a:ext cx="419031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/>
              </a:buClr>
              <a:buSzPct val="120000"/>
            </a:pPr>
            <a:r>
              <a:rPr lang="ru-RU" sz="1800" b="1" dirty="0">
                <a:solidFill>
                  <a:schemeClr val="accent3">
                    <a:lumMod val="75000"/>
                  </a:schemeClr>
                </a:solidFill>
                <a:latin typeface="+mn-lt"/>
                <a:cs typeface="Times New Roman" panose="02020603050405020304" pitchFamily="18" charset="0"/>
              </a:rPr>
              <a:t>ПЕРСПЕКТИВЫ ДАЛЬНЕЙШЕЙ РАБОТЫ</a:t>
            </a:r>
            <a:endParaRPr lang="ru-RU" sz="1800" b="1" dirty="0">
              <a:solidFill>
                <a:schemeClr val="accent3">
                  <a:lumMod val="75000"/>
                </a:schemeClr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FBF166E7-D938-7BDC-B336-781FBBBF476E}"/>
              </a:ext>
            </a:extLst>
          </p:cNvPr>
          <p:cNvSpPr txBox="1"/>
          <p:nvPr/>
        </p:nvSpPr>
        <p:spPr>
          <a:xfrm>
            <a:off x="1467047" y="5425959"/>
            <a:ext cx="109348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sz="1800" dirty="0"/>
              <a:t>Продолжить просветительскую деятельность и консультативную работу с администрацией, педагогами, учащимися и их родителями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3A4E025-1E33-BFFF-9240-FC8DA5F7802A}"/>
              </a:ext>
            </a:extLst>
          </p:cNvPr>
          <p:cNvSpPr txBox="1"/>
          <p:nvPr/>
        </p:nvSpPr>
        <p:spPr>
          <a:xfrm>
            <a:off x="1467046" y="6168956"/>
            <a:ext cx="10934819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00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r>
              <a:rPr lang="ru-RU" sz="1800" dirty="0"/>
              <a:t>Продолжить консультативную деятельность социально-психологической службы по социальным запросам всех участников образовательного процесса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F010FF8A-3086-822E-8D61-3B24982D34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334" y="5465819"/>
            <a:ext cx="556605" cy="55660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CB37F60-B2A6-476C-8386-2D779188B6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334" y="6213818"/>
            <a:ext cx="556605" cy="556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29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B3BF30D-A7C4-9CFE-0EF0-25BA9E5FC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E3F515C4-104B-A05B-3AD5-8BB2E5A5A23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FBD5ABC-0177-3476-C9B9-9898D2C7A33A}"/>
              </a:ext>
            </a:extLst>
          </p:cNvPr>
          <p:cNvSpPr txBox="1"/>
          <p:nvPr/>
        </p:nvSpPr>
        <p:spPr>
          <a:xfrm>
            <a:off x="8930043" y="592035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воспитательной работы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8B0BAF2C-607F-708D-1B39-C198634481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15956890-6770-58CC-0578-E4483EE564C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2089A86F-3261-15E4-F676-1CBF7BD549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39E8143B-6E24-B94A-38BE-3A8C85877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8F1EC8CE-7C2E-3C4E-AAA1-19A4C74621EB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F7E68D10-3CF0-C4B3-C813-4B000BEE5996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7E68D10-3CF0-C4B3-C813-4B000BEE599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7A95A30D-4544-6D34-12D6-3711EDD2D4E4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7A95A30D-4544-6D34-12D6-3711EDD2D4E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EF0EB57A-2768-52AA-89E6-57FB23E8ED35}"/>
              </a:ext>
            </a:extLst>
          </p:cNvPr>
          <p:cNvSpPr txBox="1"/>
          <p:nvPr/>
        </p:nvSpPr>
        <p:spPr>
          <a:xfrm>
            <a:off x="781767" y="2214033"/>
            <a:ext cx="11876240" cy="25045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 marL="285750" lvl="0" indent="-285750">
              <a:spcAft>
                <a:spcPts val="100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Создание целостного пространства духовно-нравственного развития и воспитания детей</a:t>
            </a:r>
          </a:p>
          <a:p>
            <a:pPr marL="285750" lvl="0" indent="-285750">
              <a:spcAft>
                <a:spcPts val="100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Работа по патриотическому воспитанию подрастающего поколения: еженедельные линейки с подъемом флага РФ и исполнением гимна РФ; участие в Днях воинской славы России, в благотворительных акциях и проектах, в том числе в акциях в поддержку участников СВО</a:t>
            </a:r>
          </a:p>
          <a:p>
            <a:pPr marL="285750" lvl="0" indent="-285750">
              <a:spcAft>
                <a:spcPts val="1000"/>
              </a:spcAft>
              <a:buClr>
                <a:srgbClr val="FF0000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Мероприятия, посвященные празднованию 80-летия Победы в Великой Отечественной войне</a:t>
            </a:r>
          </a:p>
          <a:p>
            <a:pPr lvl="0">
              <a:lnSpc>
                <a:spcPct val="100000"/>
              </a:lnSpc>
              <a:spcAft>
                <a:spcPts val="1000"/>
              </a:spcAft>
              <a:buClr>
                <a:srgbClr val="FF0000"/>
              </a:buClr>
              <a:buSzPct val="150000"/>
            </a:pPr>
            <a:r>
              <a:rPr lang="ru-RU" dirty="0"/>
              <a:t>Знаковым событием стало торжественное открытие в школе №40 Аллеи памяти детей - героев разных национальностей, отважно сражавшихся за нашу Родину в годы Великой Отечественной войны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E25FCD9-AB0A-ECC0-C52B-A81355080AEA}"/>
              </a:ext>
            </a:extLst>
          </p:cNvPr>
          <p:cNvSpPr txBox="1"/>
          <p:nvPr/>
        </p:nvSpPr>
        <p:spPr>
          <a:xfrm>
            <a:off x="3138550" y="1479102"/>
            <a:ext cx="7162675" cy="74635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>
              <a:spcAft>
                <a:spcPts val="300"/>
              </a:spcAft>
              <a:buClr>
                <a:schemeClr val="accent3"/>
              </a:buClr>
              <a:buSzPct val="120000"/>
            </a:pPr>
            <a:r>
              <a:rPr lang="ru-RU" sz="20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ВОСПИТАТЕЛЬНАЯ РАБОТА. </a:t>
            </a:r>
          </a:p>
          <a:p>
            <a:pPr algn="ctr">
              <a:spcAft>
                <a:spcPts val="300"/>
              </a:spcAft>
              <a:buClr>
                <a:schemeClr val="accent3"/>
              </a:buClr>
              <a:buSzPct val="120000"/>
            </a:pPr>
            <a:r>
              <a:rPr lang="ru-RU" sz="20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ГОД ЗАЩИТНИКА ОТЕЧЕСТВА И </a:t>
            </a:r>
            <a:r>
              <a:rPr lang="ru-RU" sz="2000" b="1" dirty="0">
                <a:solidFill>
                  <a:schemeClr val="bg1"/>
                </a:solidFill>
              </a:rPr>
              <a:t>80-ЛЕТИЯ ВЕЛИКОЙ ПОБЕДЫ</a:t>
            </a:r>
            <a:endParaRPr lang="ru-RU" sz="2000" b="1" dirty="0">
              <a:solidFill>
                <a:schemeClr val="bg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023621A-E8AC-1C29-E8C0-44EAAA1D0D6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119" y="4546091"/>
            <a:ext cx="1403362" cy="250600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AAA7A0E9-87D6-08A1-59EE-4BAC0E08C9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8263" y="4912306"/>
            <a:ext cx="2566471" cy="192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FBB81961-5001-D516-C58A-49C2A71E6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509" y="4900913"/>
            <a:ext cx="2566472" cy="192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5F00B272-89A2-B782-8815-3CDE431223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221"/>
          <a:stretch>
            <a:fillRect/>
          </a:stretch>
        </p:blipFill>
        <p:spPr bwMode="auto">
          <a:xfrm>
            <a:off x="7834640" y="4922852"/>
            <a:ext cx="1809902" cy="19249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xmlns="" id="{10ED2B55-96D4-C55C-1156-399EBD8C63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9702" y="4912307"/>
            <a:ext cx="2566471" cy="192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6088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0240870-2BD4-8539-12DF-BCBB4785A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E9E0921F-F0EA-432D-78D2-8E69DAC8A5D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34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3C1863B-C30F-1749-B663-D66DFC8D61FB}"/>
              </a:ext>
            </a:extLst>
          </p:cNvPr>
          <p:cNvSpPr txBox="1"/>
          <p:nvPr/>
        </p:nvSpPr>
        <p:spPr>
          <a:xfrm>
            <a:off x="8930043" y="592035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воспитательной работы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6D41C48F-164B-9F12-3D7A-9FEB12E4488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1DB35E21-2A2A-8304-B867-2205D08CC5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7960D085-AF77-B9C1-9A13-0DE912F5BB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AD154B4B-8BD2-A2AB-130E-1B628FA49F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CBE8E9-31AD-C06E-C90C-E72D73469C44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4114977C-CC20-A03B-119E-F80E6751E229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4114977C-CC20-A03B-119E-F80E6751E22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F92C307F-71D7-3D7E-B4F3-F45C1A8CC047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92C307F-71D7-3D7E-B4F3-F45C1A8CC04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EBCCE20-B4A6-286A-AF0C-325B81043E65}"/>
              </a:ext>
            </a:extLst>
          </p:cNvPr>
          <p:cNvSpPr txBox="1"/>
          <p:nvPr/>
        </p:nvSpPr>
        <p:spPr>
          <a:xfrm>
            <a:off x="2308171" y="1364257"/>
            <a:ext cx="10471777" cy="30826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 lvl="0">
              <a:spcAft>
                <a:spcPts val="1000"/>
              </a:spcAft>
              <a:buClr>
                <a:srgbClr val="FF0000"/>
              </a:buClr>
              <a:buSzPct val="150000"/>
            </a:pPr>
            <a:r>
              <a:rPr lang="ru-RU" dirty="0"/>
              <a:t>По инициативе мэра города Ярославля А.В. Молчанова проведен городской конкурс музейных экспозиций (выставок) образовательных учреждений «ВОЕННЫХ ЛЕТ ЖИВАЯ ПАМЯТЬ»</a:t>
            </a:r>
          </a:p>
          <a:p>
            <a:pPr lvl="0">
              <a:spcAft>
                <a:spcPts val="1000"/>
              </a:spcAft>
              <a:buClr>
                <a:srgbClr val="FF0000"/>
              </a:buClr>
              <a:buSzPct val="150000"/>
            </a:pPr>
            <a:r>
              <a:rPr lang="ru-RU" dirty="0"/>
              <a:t>Экспозиции, посвященные участникам СВО: 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«Средняя школа № 2 имени Л.П. Семеновой»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«Средняя школа № 59»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«Средняя школа № 69»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«Средняя школа № 84»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СОШ «ОБРАЗОВАТЕЛЬНЫЙ КОМПЛЕКС № 2 «Вектор», Центр образования – школа № 72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ДО «Межшкольный учебный центр Кировского и Ленинского районов»</a:t>
            </a:r>
          </a:p>
          <a:p>
            <a:pPr marL="285750" lvl="0" indent="-285750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dirty="0"/>
              <a:t>МОУ ДО Центр внешкольной работы «Глория»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D330205-4B5A-BBAF-7FA1-49E1C9CF3D9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09" y="1501481"/>
            <a:ext cx="1403362" cy="2506004"/>
          </a:xfrm>
          <a:prstGeom prst="rect">
            <a:avLst/>
          </a:prstGeom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xmlns="" id="{BD1F99F7-97BC-341B-0470-3C39D0AAD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1639" y="4677648"/>
            <a:ext cx="3797539" cy="2159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xmlns="" id="{3DFCF23F-A230-1340-CAFC-ED65C93B29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58" y="4677648"/>
            <a:ext cx="2754683" cy="2141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xmlns="" id="{83BA80D8-7851-4920-CA12-1EC7F9385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97" y="4622169"/>
            <a:ext cx="3907163" cy="21977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04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93D894E-A73E-AFCC-6893-F651CCEA9C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8E3081DE-2D01-48F2-DD91-2DEE90D5335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35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EAACE76-BA03-D756-6CCD-EA445EBDB3A6}"/>
              </a:ext>
            </a:extLst>
          </p:cNvPr>
          <p:cNvSpPr txBox="1"/>
          <p:nvPr/>
        </p:nvSpPr>
        <p:spPr>
          <a:xfrm>
            <a:off x="8930043" y="604127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воспитательной работы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ADC22239-9ED6-17AF-3B27-88C81DA1B71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33A17C8C-BE05-FECE-6195-E5ED4135B3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67063AE7-FBCE-5680-D472-16169EF0E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D48F0313-E5BB-A71B-3BB5-176CD648AE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5C3C8DC3-CD63-5C04-BA28-699A1E292DBA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AE5E94C8-874C-D921-D98F-F0BDB6F697FA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E5E94C8-874C-D921-D98F-F0BDB6F697F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92E38A3E-C116-7E4F-6B2A-4ED4F5D11BD9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2E38A3E-C116-7E4F-6B2A-4ED4F5D11BD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83008E16-A3A7-E04C-F130-BE7EC1AAAE8B}"/>
              </a:ext>
            </a:extLst>
          </p:cNvPr>
          <p:cNvSpPr txBox="1"/>
          <p:nvPr/>
        </p:nvSpPr>
        <p:spPr>
          <a:xfrm>
            <a:off x="686019" y="1397654"/>
            <a:ext cx="12126336" cy="71070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 lvl="0" algn="l">
              <a:spcAft>
                <a:spcPts val="1000"/>
              </a:spcAft>
              <a:buClr>
                <a:srgbClr val="FF0000"/>
              </a:buClr>
              <a:buSzPct val="150000"/>
            </a:pPr>
            <a:r>
              <a:rPr lang="ru-RU" sz="1800" dirty="0"/>
              <a:t>Патриотические, социальные, гуманитарные акции в поддержку участников СВО проходят в каждом образовательном учреждении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DD0D2E9F-4C85-F04D-A577-633175917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068" y="2189361"/>
            <a:ext cx="2808079" cy="2106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CC027DB6-7448-8D08-8B6E-888EAA436C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84"/>
          <a:stretch>
            <a:fillRect/>
          </a:stretch>
        </p:blipFill>
        <p:spPr bwMode="auto">
          <a:xfrm>
            <a:off x="6942094" y="2154927"/>
            <a:ext cx="2435799" cy="2140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xmlns="" id="{C3D6B602-4EE6-E98B-4A78-A21559B05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730" y="4564241"/>
            <a:ext cx="2907997" cy="2419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xmlns="" id="{F5758183-A189-3ED1-48BB-7B25CDB1CE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9"/>
          <a:stretch>
            <a:fillRect/>
          </a:stretch>
        </p:blipFill>
        <p:spPr bwMode="auto">
          <a:xfrm>
            <a:off x="1565485" y="4517468"/>
            <a:ext cx="2907998" cy="24164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xmlns="" id="{26B13D1E-1BAE-61CA-B1B1-A234D0D784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155" y="2205430"/>
            <a:ext cx="2807931" cy="21060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xmlns="" id="{92760BA2-E705-6ACC-833C-95D063C670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901" y="2152161"/>
            <a:ext cx="2907123" cy="2180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xmlns="" id="{686C1CF9-B985-609B-3323-52D7FC16F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75" y="4546173"/>
            <a:ext cx="4291886" cy="241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50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5C66F3-6149-3F56-CC5C-F0419C328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886CA611-71BA-26D1-766F-E3482D8E08A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43E506-9DAD-2637-B7F5-E3264CD04DAA}"/>
              </a:ext>
            </a:extLst>
          </p:cNvPr>
          <p:cNvSpPr txBox="1"/>
          <p:nvPr/>
        </p:nvSpPr>
        <p:spPr>
          <a:xfrm>
            <a:off x="8930043" y="604127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воспитательной работы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19C2DAD2-B817-E452-4E97-BF782F6A006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BCD4DD6C-7941-AC09-D176-A8F5D353E3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03AF1362-2C33-3A24-BE92-ADE0D23F3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BC6AFBB2-4E1D-F395-8741-141170043F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6068C9FD-97BC-79C4-2322-9E07E3FEE183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7783FEE4-753A-B11C-CA7D-29E6F06A970D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7783FEE4-753A-B11C-CA7D-29E6F06A970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C122B0B9-8118-F218-74D1-3F97A8A3226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C122B0B9-8118-F218-74D1-3F97A8A32261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4A4D763-0872-2C09-9528-5DA36A9DBC10}"/>
              </a:ext>
            </a:extLst>
          </p:cNvPr>
          <p:cNvSpPr txBox="1"/>
          <p:nvPr/>
        </p:nvSpPr>
        <p:spPr>
          <a:xfrm>
            <a:off x="686018" y="1398994"/>
            <a:ext cx="12027926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>
            <a:defPPr>
              <a:defRPr lang="ru-RU"/>
            </a:defPPr>
            <a:lvl1pPr lvl="0" algn="just">
              <a:lnSpc>
                <a:spcPct val="115000"/>
              </a:lnSpc>
              <a:defRPr b="1">
                <a:effectLst/>
                <a:latin typeface="+mn-lt"/>
                <a:cs typeface="Times New Roman" panose="02020603050405020304" pitchFamily="18" charset="0"/>
              </a:defRPr>
            </a:lvl1pPr>
          </a:lstStyle>
          <a:p>
            <a:pPr marL="285750" lvl="0" indent="-285750" algn="l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dirty="0"/>
              <a:t>Деятельность школьного самоуправления функционирует в рамках сложившейся системы: </a:t>
            </a:r>
          </a:p>
          <a:p>
            <a:pPr lvl="0" algn="l">
              <a:lnSpc>
                <a:spcPct val="100000"/>
              </a:lnSpc>
              <a:spcAft>
                <a:spcPts val="1000"/>
              </a:spcAft>
              <a:buClr>
                <a:srgbClr val="FF0000"/>
              </a:buClr>
              <a:buSzPct val="150000"/>
            </a:pPr>
            <a:r>
              <a:rPr lang="ru-RU" sz="1800" dirty="0"/>
              <a:t>ученический совет школы - Районные координационные советы старшеклассников – Городской координационный совет старшеклассников – департамент образования мэрии города Ярославля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xmlns="" id="{3637FCD4-DBC8-5DD7-2BCF-B6C6BFCE7B6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9"/>
          <a:stretch>
            <a:fillRect/>
          </a:stretch>
        </p:blipFill>
        <p:spPr bwMode="auto">
          <a:xfrm>
            <a:off x="923167" y="2348667"/>
            <a:ext cx="1753192" cy="199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xmlns="" id="{8D13BB5F-6ADB-4C9E-350A-D48D4F0A4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558" y="2348666"/>
            <a:ext cx="2658914" cy="199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xmlns="" id="{A4180C81-44E4-3A20-E026-643A31C80BC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78"/>
          <a:stretch>
            <a:fillRect/>
          </a:stretch>
        </p:blipFill>
        <p:spPr bwMode="auto">
          <a:xfrm>
            <a:off x="5657671" y="2348666"/>
            <a:ext cx="3134728" cy="199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4D17353-3E71-4F98-F60E-CD7EB4F88EFA}"/>
              </a:ext>
            </a:extLst>
          </p:cNvPr>
          <p:cNvSpPr txBox="1"/>
          <p:nvPr/>
        </p:nvSpPr>
        <p:spPr>
          <a:xfrm>
            <a:off x="686018" y="4517728"/>
            <a:ext cx="11880515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buSzPct val="150000"/>
              <a:buFont typeface="Arial" panose="020B0604020202020204" pitchFamily="34" charset="0"/>
              <a:buChar char="•"/>
            </a:pPr>
            <a:r>
              <a:rPr lang="ru-RU" sz="1800" b="1" kern="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Расширение сферы взаимодействия с детскими общественными объединениями, а также активное привлечение обучающихся к деятельности «Движения Первых»</a:t>
            </a:r>
            <a:endParaRPr lang="ru-RU" sz="1800" b="1" kern="0" dirty="0"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128" name="Picture 8">
            <a:extLst>
              <a:ext uri="{FF2B5EF4-FFF2-40B4-BE49-F238E27FC236}">
                <a16:creationId xmlns:a16="http://schemas.microsoft.com/office/drawing/2014/main" xmlns="" id="{EBE96E5E-8CAB-1F7F-59FC-00F23E6918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598" y="2348666"/>
            <a:ext cx="3545219" cy="19941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8535484-49C5-1BEA-DE04-07B7BBFB430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9481" y="5298999"/>
            <a:ext cx="487470" cy="48747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FC805E1-A3C3-3188-4EC0-A046F40DBDF2}"/>
              </a:ext>
            </a:extLst>
          </p:cNvPr>
          <p:cNvSpPr txBox="1"/>
          <p:nvPr/>
        </p:nvSpPr>
        <p:spPr>
          <a:xfrm>
            <a:off x="1864667" y="5261365"/>
            <a:ext cx="8038117" cy="584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Первичные отделения школ №№ 1, 2, 4, 6, 10, 12, 13, 14, 17, 18, 21, 23, 26, 30, 31, 32, 40, 43, 44, 46, 48, 49, 52, 58, 59, 68, 59, 70, 73, 77, 78, 80, 83, 84, 88, 94, гимназии № 1, 2, 3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7FCECE9-E0D4-AFF7-EA1A-4D7F1BFE9B29}"/>
              </a:ext>
            </a:extLst>
          </p:cNvPr>
          <p:cNvSpPr txBox="1"/>
          <p:nvPr/>
        </p:nvSpPr>
        <p:spPr>
          <a:xfrm>
            <a:off x="1878775" y="6078385"/>
            <a:ext cx="8038117" cy="830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СШ №№ 3, 5, 7, 8, 9, 11, 15, 16, 25, 27, 29, 28, 35, 36, 37, 39, 41, 42, 55, 56, 57, 60, 62, 66, 71, 72,74, 75, 76, 81, 87, 89, 90, 91, 92, 96, 99, школа-интернат №№ 6, 10, Санаторно-лесная школа </a:t>
            </a:r>
            <a:endParaRPr lang="ru-RU" sz="1600" b="1" dirty="0"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8FA6889-6A16-0378-F792-1B2097F29AD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5510" y="6160681"/>
            <a:ext cx="646332" cy="646332"/>
          </a:xfrm>
          <a:prstGeom prst="rect">
            <a:avLst/>
          </a:prstGeom>
        </p:spPr>
      </p:pic>
      <p:pic>
        <p:nvPicPr>
          <p:cNvPr id="5132" name="Picture 12">
            <a:extLst>
              <a:ext uri="{FF2B5EF4-FFF2-40B4-BE49-F238E27FC236}">
                <a16:creationId xmlns:a16="http://schemas.microsoft.com/office/drawing/2014/main" xmlns="" id="{6690630D-035B-2C8F-FCEB-9BDCB0BD3C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096" y="5022492"/>
            <a:ext cx="2515721" cy="18868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117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6398FA-0907-9F1C-D90A-ADDF426547C2}"/>
              </a:ext>
            </a:extLst>
          </p:cNvPr>
          <p:cNvSpPr txBox="1"/>
          <p:nvPr/>
        </p:nvSpPr>
        <p:spPr>
          <a:xfrm>
            <a:off x="2954241" y="1458937"/>
            <a:ext cx="7531292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ln/>
                <a:solidFill>
                  <a:schemeClr val="accent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РЕАЛИЗАЦИЯ НАЦИОНАЛЬНОГО ПРОЕКТА «МОЛОДЁЖЬ И ДЕТИ»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805D12F-F3DD-338F-23C9-446EED844CEF}"/>
              </a:ext>
            </a:extLst>
          </p:cNvPr>
          <p:cNvSpPr txBox="1"/>
          <p:nvPr/>
        </p:nvSpPr>
        <p:spPr>
          <a:xfrm>
            <a:off x="804961" y="1939750"/>
            <a:ext cx="11829851" cy="615553"/>
          </a:xfrm>
          <a:prstGeom prst="rect">
            <a:avLst/>
          </a:prstGeom>
          <a:ln>
            <a:solidFill>
              <a:schemeClr val="accent5"/>
            </a:solidFill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</a:pPr>
            <a:r>
              <a:rPr lang="ru-RU" b="1" dirty="0"/>
              <a:t>Указ Президента Российской Федерации от 7 мая 2024 года №309 </a:t>
            </a:r>
          </a:p>
          <a:p>
            <a:pPr lvl="0" algn="ctr">
              <a:spcAft>
                <a:spcPts val="0"/>
              </a:spcAft>
            </a:pPr>
            <a:r>
              <a:rPr lang="ru-RU" b="1" dirty="0"/>
              <a:t>«О национальных целях развития Российской Федерации на период до 2030 года и на перспективу до 2036 года»</a:t>
            </a:r>
            <a:endParaRPr lang="ru-RU" sz="1800" b="1" dirty="0">
              <a:solidFill>
                <a:schemeClr val="accent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Национальный проект &quot;Молодежь и дети&quot; - 25 Июля 2025 - Официальный сайт  МАОУ СОШ № 32 г. Нижний Тагил">
            <a:extLst>
              <a:ext uri="{FF2B5EF4-FFF2-40B4-BE49-F238E27FC236}">
                <a16:creationId xmlns:a16="http://schemas.microsoft.com/office/drawing/2014/main" xmlns="" id="{861F7898-2729-614C-335E-7DAB75BA4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>
                        <a14:foregroundMark x1="50375" y1="31200" x2="50375" y2="31200"/>
                        <a14:foregroundMark x1="50525" y1="29689" x2="50525" y2="29689"/>
                        <a14:foregroundMark x1="50025" y1="45511" x2="50025" y2="45511"/>
                        <a14:foregroundMark x1="45000" y1="54800" x2="45000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27625" r="34350" b="27874"/>
          <a:stretch>
            <a:fillRect/>
          </a:stretch>
        </p:blipFill>
        <p:spPr bwMode="auto">
          <a:xfrm>
            <a:off x="11169112" y="5780281"/>
            <a:ext cx="1633570" cy="125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F000731-456F-7467-7529-3FE2F73DA4BE}"/>
              </a:ext>
            </a:extLst>
          </p:cNvPr>
          <p:cNvSpPr txBox="1"/>
          <p:nvPr/>
        </p:nvSpPr>
        <p:spPr>
          <a:xfrm>
            <a:off x="814223" y="2636006"/>
            <a:ext cx="11829851" cy="923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None/>
            </a:pPr>
            <a:r>
              <a:rPr lang="ru-RU" sz="1800" b="1" dirty="0">
                <a:latin typeface="+mn-lt"/>
                <a:cs typeface="Times New Roman" panose="02020603050405020304" pitchFamily="18" charset="0"/>
              </a:rPr>
              <a:t>П</a:t>
            </a:r>
            <a:r>
              <a:rPr lang="ru-RU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роект </a:t>
            </a:r>
            <a:r>
              <a:rPr lang="ru-RU" sz="1800" b="1" dirty="0">
                <a:latin typeface="+mn-lt"/>
                <a:cs typeface="Times New Roman" panose="02020603050405020304" pitchFamily="18" charset="0"/>
              </a:rPr>
              <a:t>«Молодёжь и дети» </a:t>
            </a:r>
            <a:r>
              <a:rPr lang="ru-RU" sz="1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направлен на создание благоприятной среды для развития талантов и самореализации молодежи в возрасте от 14 до 35 лет. Включает в себя 9 федеральных проектов. На региональном уровне реализуются 3 проекта</a:t>
            </a:r>
            <a:endParaRPr lang="ru-RU" sz="1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Таблица 15">
            <a:extLst>
              <a:ext uri="{FF2B5EF4-FFF2-40B4-BE49-F238E27FC236}">
                <a16:creationId xmlns:a16="http://schemas.microsoft.com/office/drawing/2014/main" xmlns="" id="{CF245F80-F1D4-0921-32FA-5A933610A0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2859945"/>
              </p:ext>
            </p:extLst>
          </p:nvPr>
        </p:nvGraphicFramePr>
        <p:xfrm>
          <a:off x="2801233" y="3671826"/>
          <a:ext cx="7837308" cy="33296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2436">
                  <a:extLst>
                    <a:ext uri="{9D8B030D-6E8A-4147-A177-3AD203B41FA5}">
                      <a16:colId xmlns:a16="http://schemas.microsoft.com/office/drawing/2014/main" xmlns="" val="919343309"/>
                    </a:ext>
                  </a:extLst>
                </a:gridCol>
                <a:gridCol w="2612436">
                  <a:extLst>
                    <a:ext uri="{9D8B030D-6E8A-4147-A177-3AD203B41FA5}">
                      <a16:colId xmlns:a16="http://schemas.microsoft.com/office/drawing/2014/main" xmlns="" val="3849004962"/>
                    </a:ext>
                  </a:extLst>
                </a:gridCol>
                <a:gridCol w="2612436">
                  <a:extLst>
                    <a:ext uri="{9D8B030D-6E8A-4147-A177-3AD203B41FA5}">
                      <a16:colId xmlns:a16="http://schemas.microsoft.com/office/drawing/2014/main" xmlns="" val="2135183575"/>
                    </a:ext>
                  </a:extLst>
                </a:gridCol>
              </a:tblGrid>
              <a:tr h="958767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«Россия — страна возможностей»</a:t>
                      </a:r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Roboto Light"/>
                      </a:endParaRPr>
                    </a:p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«Педагоги и наставники»</a:t>
                      </a:r>
                      <a:endParaRPr lang="ru-RU" sz="1800" b="1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A347E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«Россия в мире»</a:t>
                      </a:r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3748440028"/>
                  </a:ext>
                </a:extLst>
              </a:tr>
              <a:tr h="970817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«Всё лучшее детям»</a:t>
                      </a:r>
                      <a:endParaRPr lang="ru-RU" sz="1800" b="1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A347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Roboto Light"/>
                      </a:endParaRPr>
                    </a:p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«Мы вместе» </a:t>
                      </a:r>
                      <a:endParaRPr lang="ru-RU" sz="1800" b="1" i="0" dirty="0">
                        <a:latin typeface="+mn-lt"/>
                      </a:endParaRPr>
                    </a:p>
                    <a:p>
                      <a:pPr algn="ctr"/>
                      <a:endParaRPr lang="ru-RU" sz="1800" b="1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cap="none" spc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Roboto Light"/>
                      </a:endParaRPr>
                    </a:p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«Профессионалитет»</a:t>
                      </a:r>
                      <a:endParaRPr lang="ru-RU" sz="1800" b="1" i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  <a:solidFill>
                      <a:srgbClr val="A347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60184767"/>
                  </a:ext>
                </a:extLst>
              </a:tr>
              <a:tr h="1170119"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«Создание сети современных кампусов»</a:t>
                      </a:r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Roboto Light"/>
                      </a:endParaRPr>
                    </a:p>
                    <a:p>
                      <a:pPr marL="0" marR="0" lvl="0" indent="0" algn="ctr" defTabSz="75591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i="0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Roboto Light"/>
                        </a:rPr>
                        <a:t>«Ведущие школы»</a:t>
                      </a:r>
                      <a:endParaRPr lang="ru-RU" sz="1800" b="1" i="0" dirty="0">
                        <a:latin typeface="+mn-lt"/>
                      </a:endParaRPr>
                    </a:p>
                    <a:p>
                      <a:pPr algn="ctr"/>
                      <a:endParaRPr lang="ru-RU" sz="1800" b="1" i="0" dirty="0">
                        <a:latin typeface="+mn-lt"/>
                      </a:endParaRP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i="0" dirty="0">
                          <a:latin typeface="+mn-lt"/>
                        </a:rPr>
                        <a:t>«Университеты для поколения лидеров»</a:t>
                      </a:r>
                    </a:p>
                  </a:txBody>
                  <a:tcPr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xmlns="" val="4745638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76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EED2A812-7771-8058-81C8-E4FC37324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E60C1182-522C-0A14-664C-E64B0294C69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E81C1681-BD88-33C0-C0A1-8CC686658F09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017B396E-3193-7ECD-D5D6-DEF1B987280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F83CEDCB-EE95-BF6F-0772-AEC15139A7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EEC8B6BE-B0DE-6274-83C8-90FB6AD28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8C7E2E0A-6967-2381-FE54-AFBD3E2714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32EC0263-8DD6-AB9A-2BC9-49350B1A1312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3B8959CA-A7F3-9FAC-8215-AFA9DE378D40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3B8959CA-A7F3-9FAC-8215-AFA9DE378D4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FA3A7B1E-F18F-B5ED-10A7-427E280BADF6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A3A7B1E-F18F-B5ED-10A7-427E280BADF6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6146" name="Picture 2" descr="Национальный проект &quot;Молодежь и дети&quot; - 25 Июля 2025 - Официальный сайт  МАОУ СОШ № 32 г. Нижний Тагил">
            <a:extLst>
              <a:ext uri="{FF2B5EF4-FFF2-40B4-BE49-F238E27FC236}">
                <a16:creationId xmlns:a16="http://schemas.microsoft.com/office/drawing/2014/main" xmlns="" id="{F0E56329-6BFC-0E8F-4A1F-D3CEE94679D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0375" y1="31200" x2="50375" y2="31200"/>
                        <a14:foregroundMark x1="50525" y1="29689" x2="50525" y2="29689"/>
                        <a14:foregroundMark x1="50025" y1="45511" x2="50025" y2="45511"/>
                        <a14:foregroundMark x1="45000" y1="54800" x2="45000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27625" r="34350" b="27874"/>
          <a:stretch>
            <a:fillRect/>
          </a:stretch>
        </p:blipFill>
        <p:spPr bwMode="auto">
          <a:xfrm>
            <a:off x="11542955" y="6067484"/>
            <a:ext cx="1252633" cy="962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D15D47-D44D-E29B-06CD-618983BCDE40}"/>
              </a:ext>
            </a:extLst>
          </p:cNvPr>
          <p:cNvSpPr txBox="1"/>
          <p:nvPr/>
        </p:nvSpPr>
        <p:spPr>
          <a:xfrm>
            <a:off x="1296943" y="2320842"/>
            <a:ext cx="10837681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/>
              <a:t>В муниципальной системе образования города Ярославля реализуется системный подход по выявлению, поддержке и развития способностей и талантов у детей, обеспечиваются условия по обновлению инфраструктуры образовательных организациях, позволяющей детям развивать свои способности и таланты, формируются компетенции педагогов для эффективного развития детей с помощью эффективных педагогических подходов</a:t>
            </a:r>
          </a:p>
        </p:txBody>
      </p:sp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xmlns="" id="{DD052EAC-91CC-5666-3B01-A35EAA12CCDC}"/>
              </a:ext>
            </a:extLst>
          </p:cNvPr>
          <p:cNvSpPr/>
          <p:nvPr/>
        </p:nvSpPr>
        <p:spPr>
          <a:xfrm>
            <a:off x="1002722" y="1532074"/>
            <a:ext cx="2562791" cy="607868"/>
          </a:xfrm>
          <a:prstGeom prst="wedgeRectCallout">
            <a:avLst>
              <a:gd name="adj1" fmla="val -21673"/>
              <a:gd name="adj2" fmla="val 87276"/>
            </a:avLst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ea typeface="Arial" charset="0"/>
                <a:cs typeface="Arial" charset="0"/>
              </a:rPr>
              <a:t>Коллегия департамента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B6A5341-33F7-B3AB-FA4E-3D35EA7DB7E1}"/>
              </a:ext>
            </a:extLst>
          </p:cNvPr>
          <p:cNvSpPr txBox="1"/>
          <p:nvPr/>
        </p:nvSpPr>
        <p:spPr>
          <a:xfrm>
            <a:off x="1296943" y="5331378"/>
            <a:ext cx="10837681" cy="1477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/>
              <a:t>Нестабильная динамика по увеличению количества детей, охваченных олимпиадным движением.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/>
              <a:t>В 2024 году в олимпиадах и конкурсах различного уровня приняло участие 52,8% детей (на 3,8% ниже 2023 года)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/>
              <a:t>В 2024/2025 учебном году уменьшилось количество участников школьного этапа </a:t>
            </a:r>
            <a:r>
              <a:rPr lang="ru-RU" sz="1800" b="1" dirty="0" err="1"/>
              <a:t>ВсОШ</a:t>
            </a:r>
            <a:r>
              <a:rPr lang="ru-RU" sz="1800" b="1" dirty="0"/>
              <a:t> (на 1006 человек)</a:t>
            </a:r>
          </a:p>
        </p:txBody>
      </p:sp>
      <p:sp>
        <p:nvSpPr>
          <p:cNvPr id="8" name="Облачко с текстом: прямоугольное 7">
            <a:extLst>
              <a:ext uri="{FF2B5EF4-FFF2-40B4-BE49-F238E27FC236}">
                <a16:creationId xmlns:a16="http://schemas.microsoft.com/office/drawing/2014/main" xmlns="" id="{4E705126-0659-A15D-13EA-D0003E3484C7}"/>
              </a:ext>
            </a:extLst>
          </p:cNvPr>
          <p:cNvSpPr/>
          <p:nvPr/>
        </p:nvSpPr>
        <p:spPr>
          <a:xfrm>
            <a:off x="1002722" y="4003170"/>
            <a:ext cx="4354586" cy="935863"/>
          </a:xfrm>
          <a:prstGeom prst="wedgeRectCallout">
            <a:avLst>
              <a:gd name="adj1" fmla="val -21673"/>
              <a:gd name="adj2" fmla="val 87276"/>
            </a:avLst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r>
              <a:rPr lang="ru-RU" b="1" dirty="0"/>
              <a:t>Мониторинг обеспечения участия обучающихся образовательных учреждений в олимпиадах, соревнованиях и конкурсах</a:t>
            </a:r>
            <a:endParaRPr lang="ru-RU" sz="1800" b="1" dirty="0">
              <a:solidFill>
                <a:schemeClr val="tx1"/>
              </a:solidFill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62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B58E6A-8C65-3360-1ACD-97E300EAB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D93FE8DA-6CDD-1F17-BE29-9F538F7EB02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39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FB332F9-83DA-13A5-77EB-856A7A87F166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29B2CC11-4E98-7C51-05BF-D1DF55E0CE2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449D5BB3-C6BE-C30B-F2A0-DF182562FC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537E6A2A-75DF-D5EA-F1D0-1B6648FD8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D723A1C6-3F52-D30C-D07F-DE2B2BA689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259AF240-879C-4955-EC91-F633FE711710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72700BCD-1579-D47B-17FC-9E1BB9974E4F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72700BCD-1579-D47B-17FC-9E1BB9974E4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407C8B18-E9C6-6B1C-0B22-9477CD86986A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407C8B18-E9C6-6B1C-0B22-9477CD86986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6146" name="Picture 2" descr="Национальный проект &quot;Молодежь и дети&quot; - 25 Июля 2025 - Официальный сайт  МАОУ СОШ № 32 г. Нижний Тагил">
            <a:extLst>
              <a:ext uri="{FF2B5EF4-FFF2-40B4-BE49-F238E27FC236}">
                <a16:creationId xmlns:a16="http://schemas.microsoft.com/office/drawing/2014/main" xmlns="" id="{D17BD52A-CD6E-2910-CB5E-9893B47DB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0375" y1="31200" x2="50375" y2="31200"/>
                        <a14:foregroundMark x1="50525" y1="29689" x2="50525" y2="29689"/>
                        <a14:foregroundMark x1="50025" y1="45511" x2="50025" y2="45511"/>
                        <a14:foregroundMark x1="45000" y1="54800" x2="45000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27625" r="34350" b="27874"/>
          <a:stretch>
            <a:fillRect/>
          </a:stretch>
        </p:blipFill>
        <p:spPr bwMode="auto">
          <a:xfrm>
            <a:off x="11360075" y="5926896"/>
            <a:ext cx="1435513" cy="110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0E69F9F-D790-2B17-C5E2-20660D43805C}"/>
              </a:ext>
            </a:extLst>
          </p:cNvPr>
          <p:cNvSpPr txBox="1"/>
          <p:nvPr/>
        </p:nvSpPr>
        <p:spPr>
          <a:xfrm>
            <a:off x="1301046" y="2626368"/>
            <a:ext cx="10919641" cy="29238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Во многих образовательных организациях менее 30% педагогов прошли повышение квалификации по вопросам выявления, поддержки и развития способностей и талантов у детей за последние 3 года</a:t>
            </a:r>
          </a:p>
          <a:p>
            <a:pPr marL="285750" indent="-285750">
              <a:spcAft>
                <a:spcPts val="1200"/>
              </a:spcAft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Наиболее частые трудности  и проблемы в работе педагогов: 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ru-RU" sz="1800" b="1" dirty="0"/>
              <a:t>отсутствие или недостаток материально-технического обеспечения в организации; 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ru-RU" sz="1800" b="1" dirty="0"/>
              <a:t>трудности с «вписыванием» работы с талантливыми обучающимися в образовательную программу и учебный план;</a:t>
            </a:r>
          </a:p>
          <a:p>
            <a:pPr marL="285750" indent="-285750">
              <a:spcAft>
                <a:spcPts val="1200"/>
              </a:spcAft>
              <a:buFontTx/>
              <a:buChar char="-"/>
            </a:pPr>
            <a:r>
              <a:rPr lang="ru-RU" sz="1800" b="1" dirty="0"/>
              <a:t>сложности с организацией образовательной деятельности по индивидуальным образовательным траекториям талантливых детей.</a:t>
            </a:r>
          </a:p>
        </p:txBody>
      </p:sp>
      <p:sp>
        <p:nvSpPr>
          <p:cNvPr id="6" name="Облачко с текстом: прямоугольное 5">
            <a:extLst>
              <a:ext uri="{FF2B5EF4-FFF2-40B4-BE49-F238E27FC236}">
                <a16:creationId xmlns:a16="http://schemas.microsoft.com/office/drawing/2014/main" xmlns="" id="{52BEFF3A-C6F6-ED4B-EC29-7C1BFAC2571C}"/>
              </a:ext>
            </a:extLst>
          </p:cNvPr>
          <p:cNvSpPr/>
          <p:nvPr/>
        </p:nvSpPr>
        <p:spPr>
          <a:xfrm>
            <a:off x="970449" y="1656685"/>
            <a:ext cx="2562791" cy="607868"/>
          </a:xfrm>
          <a:prstGeom prst="wedgeRectCallout">
            <a:avLst>
              <a:gd name="adj1" fmla="val -21673"/>
              <a:gd name="adj2" fmla="val 87276"/>
            </a:avLst>
          </a:prstGeom>
          <a:ln>
            <a:solidFill>
              <a:schemeClr val="accent5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27283" tIns="27283" rIns="27283" bIns="27283" rtlCol="0" anchor="ctr"/>
          <a:lstStyle/>
          <a:p>
            <a:pPr algn="ctr"/>
            <a:r>
              <a:rPr lang="ru-RU" sz="1800" b="1" dirty="0">
                <a:solidFill>
                  <a:schemeClr val="tx1"/>
                </a:solidFill>
                <a:ea typeface="Arial" charset="0"/>
                <a:cs typeface="Arial" charset="0"/>
              </a:rPr>
              <a:t>Анализ опроса </a:t>
            </a:r>
          </a:p>
          <a:p>
            <a:pPr algn="ctr"/>
            <a:r>
              <a:rPr lang="ru-RU" sz="1800" b="1" dirty="0">
                <a:solidFill>
                  <a:schemeClr val="tx1"/>
                </a:solidFill>
                <a:ea typeface="Arial" charset="0"/>
                <a:cs typeface="Arial" charset="0"/>
              </a:rPr>
              <a:t>(январь 2025)</a:t>
            </a:r>
          </a:p>
        </p:txBody>
      </p:sp>
    </p:spTree>
    <p:extLst>
      <p:ext uri="{BB962C8B-B14F-4D97-AF65-F5344CB8AC3E}">
        <p14:creationId xmlns:p14="http://schemas.microsoft.com/office/powerpoint/2010/main" val="124710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96398FA-0907-9F1C-D90A-ADDF426547C2}"/>
              </a:ext>
            </a:extLst>
          </p:cNvPr>
          <p:cNvSpPr txBox="1"/>
          <p:nvPr/>
        </p:nvSpPr>
        <p:spPr>
          <a:xfrm>
            <a:off x="3183750" y="1536028"/>
            <a:ext cx="7072275" cy="400110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effectLst/>
                <a:latin typeface="+mn-lt"/>
                <a:ea typeface="Calibri" panose="020F0502020204030204" pitchFamily="34" charset="0"/>
              </a:rPr>
              <a:t>ОБЕСПЕЧЕНИЕ ФИЗИЧЕСКОЙ БЕЗОПАСНОСТИ И  КОМФОРТА</a:t>
            </a:r>
            <a:endParaRPr lang="ru-RU" sz="18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867727" y="2611986"/>
            <a:ext cx="11704319" cy="442685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 2024 году на финансирование учреждений образования направлены </a:t>
            </a:r>
            <a:r>
              <a:rPr lang="ru-RU" sz="1600" b="1" dirty="0">
                <a:solidFill>
                  <a:srgbClr val="FF0000"/>
                </a:solidFill>
                <a:latin typeface="+mn-lt"/>
              </a:rPr>
              <a:t>14 764 721,5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(на 2 392 469,4 тыс. руб. больше чем в 2023 году)</a:t>
            </a: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Средняя заработная плата педагогических работников за 2024 год: в МДОУ –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53,02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в ОО –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53,93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в УДО –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52,35 тыс. рублей</a:t>
            </a:r>
            <a:endParaRPr lang="ru-RU" sz="1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2024 год более 38 тыс. школьников обеспечены бесплатным горячим питанием. На эти цели направлено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188 703,6 тыс. рублей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(в том числе за счет городского бюджета – 3 669,9 тыс. руб. (98,4% плана), за счет областного бюджета – 185 033,7 тыс. руб. (100% плана)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счет средств федерального бюджета были выделены средства на организацию бесплатного горячего питания обучающихся начальной школы. На эти цели направлено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232 764,2 тыс. рублей 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(100% плана)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 2024 год  на выплаты  компенсации расходов за присмотр и уход за детьми израсходовано </a:t>
            </a:r>
            <a:r>
              <a:rPr lang="ru-RU" sz="1600" b="1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128 152,7 тыс. рублей </a:t>
            </a:r>
            <a:r>
              <a:rPr lang="ru-RU" sz="16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1600" b="1" i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за счет средств городского бюджета 19 021,8 тыс. руб., за счет средств областного бюджета 109 130,9 тыс. руб.)</a:t>
            </a:r>
            <a:endParaRPr lang="ru-RU" sz="1600" b="1" i="1" dirty="0">
              <a:latin typeface="+mn-lt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1000"/>
              </a:spcAft>
              <a:buFont typeface="Wingdings" panose="05000000000000000000" pitchFamily="2" charset="2"/>
              <a:buChar char="§"/>
            </a:pPr>
            <a:r>
              <a:rPr lang="ru-RU" sz="1600" b="1" kern="0" dirty="0">
                <a:effectLst/>
                <a:latin typeface="+mn-lt"/>
                <a:ea typeface="Calibri" panose="020F0502020204030204" pitchFamily="34" charset="0"/>
              </a:rPr>
              <a:t>В 2024 году была предусмотрена мера социальной поддержки членов семей граждан, проходящих военную службу в Вооруженных Силах РФ в связи с проведением СВО, в виде освобождения от взимаемой с родителей (законных представителей) платы за присмотр и уход за детьми. На эти цели были направлены средства областного бюджета в размере </a:t>
            </a:r>
            <a:r>
              <a:rPr lang="ru-RU" sz="16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10 303,5 тыс. рублей</a:t>
            </a:r>
            <a:endParaRPr lang="ru-RU" sz="16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2048996"/>
            <a:ext cx="7426059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latin typeface="+mn-lt"/>
              </a:rPr>
              <a:t>Обеспечение функционирования образовательных организаций</a:t>
            </a:r>
            <a:endParaRPr lang="ru-RU" sz="1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69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ACA259F-07AE-D644-2D05-0046361CB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492BAC59-B911-0028-7900-F61EA17053B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40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76BB561-9A45-B695-79D2-C5F8BFF2EED8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0960D327-999C-ED34-A4D7-DC9FE868B8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CE1598CE-9662-8423-DC5B-E5B856961E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7AD8AC89-5229-BD8D-3968-341447BD4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4DCBC2DA-F28B-9951-8A6F-84107A0B65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8AB4A33F-B600-F48F-7202-2F53D65583AB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E7926D31-8C17-001D-52C2-D738AFAFC44C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E7926D31-8C17-001D-52C2-D738AFAFC44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B73ADA3D-2E8D-25B1-F044-00C3C3892A8C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73ADA3D-2E8D-25B1-F044-00C3C3892A8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pic>
        <p:nvPicPr>
          <p:cNvPr id="6146" name="Picture 2" descr="Национальный проект &quot;Молодежь и дети&quot; - 25 Июля 2025 - Официальный сайт  МАОУ СОШ № 32 г. Нижний Тагил">
            <a:extLst>
              <a:ext uri="{FF2B5EF4-FFF2-40B4-BE49-F238E27FC236}">
                <a16:creationId xmlns:a16="http://schemas.microsoft.com/office/drawing/2014/main" xmlns="" id="{58F3BE69-ED15-6ABB-FB37-8E466A1C7E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50375" y1="31200" x2="50375" y2="31200"/>
                        <a14:foregroundMark x1="50525" y1="29689" x2="50525" y2="29689"/>
                        <a14:foregroundMark x1="50025" y1="45511" x2="50025" y2="45511"/>
                        <a14:foregroundMark x1="45000" y1="54800" x2="45000" y2="5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089" t="27625" r="34350" b="27874"/>
          <a:stretch>
            <a:fillRect/>
          </a:stretch>
        </p:blipFill>
        <p:spPr bwMode="auto">
          <a:xfrm>
            <a:off x="11640688" y="6142614"/>
            <a:ext cx="1154900" cy="88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B3AE2C-E1C6-BE6F-3576-6AFC90FBDC69}"/>
              </a:ext>
            </a:extLst>
          </p:cNvPr>
          <p:cNvSpPr txBox="1"/>
          <p:nvPr/>
        </p:nvSpPr>
        <p:spPr>
          <a:xfrm>
            <a:off x="803007" y="1796772"/>
            <a:ext cx="11910937" cy="415498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7030A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/>
              <a:t>Разработать комплексный план мероприятий, который включает интеграцию успешных практик по развитию предпосылок к универсальным учебным умениям в программы дошкольного образования, создание условий для завершения этапа игровой деятельности и плавного перехода к учебной, а также организацию психологического сопровождения и диагностики готовности детей к школе </a:t>
            </a:r>
          </a:p>
          <a:p>
            <a:pPr marL="285750" indent="-285750">
              <a:spcAft>
                <a:spcPts val="1200"/>
              </a:spcAft>
              <a:buClr>
                <a:srgbClr val="7030A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/>
              <a:t>Разработать документ для взаимодействия с родителями, направленный на повышение их осознанности в вопросах развития талантов и способностей детей. При выявлении сложностей необходимо проводить единую системную работы с семьей, включающую поддержку в преодолении учебных затруднений и содействие в раскрытии потенциала ребенка</a:t>
            </a:r>
          </a:p>
          <a:p>
            <a:pPr marL="285750" indent="-285750">
              <a:spcAft>
                <a:spcPts val="1200"/>
              </a:spcAft>
              <a:buClr>
                <a:srgbClr val="7030A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/>
              <a:t>Проводить разъяснительную работу и сформировать единое понимание терминов и понятий, связанных с проявлением гениальности, одарённости, талантов и способностей у детей. Это включает разработку методических рекомендаций, проведение обучающих семинаров и консультаций для педагогов и родителей, а также создание информационных материалов</a:t>
            </a:r>
          </a:p>
          <a:p>
            <a:pPr marL="285750" indent="-285750">
              <a:spcAft>
                <a:spcPts val="1200"/>
              </a:spcAft>
              <a:buClr>
                <a:srgbClr val="7030A0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/>
              <a:t>Активизировать работу по привлечению в систему дополнительного образования детей с 5 лет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251BB48-2170-6714-4F6C-59F4E332670B}"/>
              </a:ext>
            </a:extLst>
          </p:cNvPr>
          <p:cNvSpPr txBox="1"/>
          <p:nvPr/>
        </p:nvSpPr>
        <p:spPr>
          <a:xfrm>
            <a:off x="4624731" y="1427440"/>
            <a:ext cx="4616085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/>
              </a:buClr>
              <a:buSzPct val="120000"/>
            </a:pPr>
            <a:r>
              <a:rPr lang="ru-RU" sz="2000" b="1" dirty="0">
                <a:solidFill>
                  <a:srgbClr val="7030A0"/>
                </a:solidFill>
                <a:latin typeface="+mn-lt"/>
                <a:cs typeface="Times New Roman" panose="02020603050405020304" pitchFamily="18" charset="0"/>
              </a:rPr>
              <a:t>ПЕРСПЕКТИВЫ ДАЛЬНЕЙШЕЙ РАБОТЫ</a:t>
            </a:r>
            <a:endParaRPr lang="ru-RU" sz="2000" b="1" dirty="0">
              <a:solidFill>
                <a:srgbClr val="7030A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7F9E094-CA8E-4E05-4DC1-0EB821A76CCA}"/>
              </a:ext>
            </a:extLst>
          </p:cNvPr>
          <p:cNvSpPr txBox="1"/>
          <p:nvPr/>
        </p:nvSpPr>
        <p:spPr>
          <a:xfrm>
            <a:off x="2057729" y="6112603"/>
            <a:ext cx="9582959" cy="86177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600" kern="0" dirty="0">
                <a:effectLst/>
                <a:latin typeface="+mn-lt"/>
                <a:ea typeface="Calibri" panose="020F0502020204030204" pitchFamily="34" charset="0"/>
              </a:rPr>
              <a:t>Полный перечень необходимой работы определен решением коллегии департамента от 24.02.2025 г</a:t>
            </a:r>
            <a:r>
              <a:rPr lang="ru-RU" sz="1600" kern="0" dirty="0">
                <a:latin typeface="+mn-lt"/>
              </a:rPr>
              <a:t>. Решение размещено </a:t>
            </a:r>
            <a:r>
              <a:rPr lang="ru-RU" sz="1600" kern="0" dirty="0">
                <a:effectLst/>
                <a:latin typeface="+mn-lt"/>
                <a:ea typeface="Calibri" panose="020F0502020204030204" pitchFamily="34" charset="0"/>
              </a:rPr>
              <a:t>на сайте департамента в разделе «Информация для руководителей» </a:t>
            </a:r>
            <a:r>
              <a:rPr lang="ru-RU" dirty="0">
                <a:hlinkClick r:id="rId9"/>
              </a:rPr>
              <a:t>Материалы заседаний коллегии департамента образования</a:t>
            </a:r>
            <a:endParaRPr lang="ru-RU" dirty="0">
              <a:latin typeface="+mn-lt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9E7C0F9-8368-0C37-36F1-2B0301C68F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9608" y="6223023"/>
            <a:ext cx="548957" cy="548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355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76CC58-4D22-6573-419C-318BB60E2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C330C0C5-A669-7B20-5566-5ADB5EC311D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41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875863F-279C-EF69-5609-EC99988A36E9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9996C22E-BB29-D75A-A80C-4081E224FCF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AF58234C-2F21-B71A-F53A-94EB802573C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403056E3-50C8-9325-15F8-9BEAB6515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F2561C8A-AEF8-7D8B-E6BB-A4964FE5A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9C975DD1-DE90-A7C4-81B2-0AF02406A21A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22270041-F804-3205-5A90-B42B720ABAD1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2270041-F804-3205-5A90-B42B720ABA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42E6E53A-3E19-B1E4-1469-604B08981A98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42E6E53A-3E19-B1E4-1469-604B08981A98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6BA5251-6928-F267-C316-ADAE97BADA1B}"/>
              </a:ext>
            </a:extLst>
          </p:cNvPr>
          <p:cNvSpPr txBox="1"/>
          <p:nvPr/>
        </p:nvSpPr>
        <p:spPr>
          <a:xfrm>
            <a:off x="686019" y="1947384"/>
            <a:ext cx="12027926" cy="529375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 С 1 сентября 2025 года вводится единое расписание занятий. Образовательные организации смогут адаптировать эти стандарты под свои особенности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Установлено нормирование контрольных и проверочных работ (включая ВПР) — не более 10% от общего количества уроков по программе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Нормирование домашних заданий — школы обязаны следить за их объёмом и давать достаточно времени на сложные работы. Для младших классов установлены жёсткие временные рамки: 1-й класс — не более 1 часа в день, 2–3-й классы — до 1,5 часа, 4-й класс — максимум 2 часа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Изучение обществознания в 5–7-х классах исключат из расписания, для 8–9-х классов обществознание сохраняется в прежнем формате. Освободившиеся часы частично направят на усиление исторического образования: ученики 5–7-х классов будут дополнительно изучать модуль «История нашего края»; для 8–9-х классов аналогичные изменения запланированы на 2026/27 учебный год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Ярославская область вошла в число участников пилотного проекта по апробации системы оценивания поведения учеников. В нем будут участвовать 11 образовательных организаций региона. На первом этапе будут участвовать дети 1-8 классов. Общие требования к выставлению оценок за поведение устанавливается на федеральном уровне</a:t>
            </a:r>
          </a:p>
          <a:p>
            <a:pPr>
              <a:spcAft>
                <a:spcPts val="1200"/>
              </a:spcAft>
            </a:pPr>
            <a:r>
              <a:rPr lang="ru-RU" sz="1800" b="1" dirty="0"/>
              <a:t> 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62F0529-2252-B4AF-3A3A-40B465EFA991}"/>
              </a:ext>
            </a:extLst>
          </p:cNvPr>
          <p:cNvSpPr txBox="1"/>
          <p:nvPr/>
        </p:nvSpPr>
        <p:spPr>
          <a:xfrm>
            <a:off x="3310072" y="1427440"/>
            <a:ext cx="7748789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200"/>
              </a:spcAft>
              <a:buClr>
                <a:schemeClr val="accent3"/>
              </a:buClr>
              <a:buSzPct val="120000"/>
            </a:pPr>
            <a:r>
              <a:rPr lang="ru-RU" sz="2000" b="1" dirty="0">
                <a:solidFill>
                  <a:schemeClr val="accent1"/>
                </a:solidFill>
                <a:latin typeface="+mn-lt"/>
                <a:cs typeface="Times New Roman" panose="02020603050405020304" pitchFamily="18" charset="0"/>
              </a:rPr>
              <a:t>ФЕДЕРАЛЬНЫЕ НОВОВВЕДЕНИЯ В ОБРАЗОВАТЕЛЬНОМ ПРОЦЕССЕ</a:t>
            </a:r>
            <a:endParaRPr lang="ru-RU" sz="2000" b="1" dirty="0">
              <a:solidFill>
                <a:schemeClr val="accent1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6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B2C7CA-CBFC-C6EB-B224-0C5A751C9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EDD59DBB-E38B-1D66-20A8-4B19CF5ACF8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42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998C573-26BE-F566-0D7D-2E6451508BB4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45913ED1-5097-94F4-C339-C3E74B47B5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4A31283A-9900-7FBE-507F-30735FA24E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90AFA5BC-4FC3-8624-7173-04549FA08C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F6D3E39F-26C2-3564-75A7-2E2A37A4C4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DAB77B6F-BB3E-7976-55F0-3C17A8653E34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B527ED9D-916E-A492-7BC7-705A5FA77F19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B527ED9D-916E-A492-7BC7-705A5FA77F19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36D912B6-C046-A318-0C0C-B53FD7A807AA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36D912B6-C046-A318-0C0C-B53FD7A807A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CC71EE3-7A1A-1579-6E70-ABB6260EB77F}"/>
              </a:ext>
            </a:extLst>
          </p:cNvPr>
          <p:cNvSpPr txBox="1"/>
          <p:nvPr/>
        </p:nvSpPr>
        <p:spPr>
          <a:xfrm>
            <a:off x="739808" y="1647393"/>
            <a:ext cx="11825121" cy="501675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В каждом экзаменационном пункте ЕГЭ будут присутствовать представители родителей. Они будут контролировать соблюдение комфортных условий для экзаменуемых и защищать права выпускников в экзаменационных аудиториях и на территории пункта проведения испытаний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До 2026 года будут проработаны вопросы внедрения в ОГЭ технологий проведения ЕГЭ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С 1 сентября 2025 года вступает в силу новый Порядок и условия осуществления перевода обучающихся из одной организации, осуществляющей образовательную деятельность по образовательным программам дошкольного образования, в другие организации, осуществляющие образовательную деятельность по образовательным программам соответствующих уровня и направленности (утв. приказом </a:t>
            </a:r>
            <a:r>
              <a:rPr lang="ru-RU" sz="1800" b="1" dirty="0" err="1"/>
              <a:t>Минпросвещения</a:t>
            </a:r>
            <a:r>
              <a:rPr lang="ru-RU" sz="1800" b="1" dirty="0"/>
              <a:t> от 9 декабря 2024 г. N 862)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 1 июля 2025 года вступили в силу новые требования к качеству школьной формы. Они закреплены в государственном стандарте ГОСТ Р 71582-2024 «Одежда обучающихся (школьная форма)»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 С 1 марта 2025 года действует новое Положение о психолого-медико-педагогической комиссии (утв. приказом </a:t>
            </a:r>
            <a:r>
              <a:rPr lang="ru-RU" sz="1800" b="1" dirty="0" err="1"/>
              <a:t>Минпросвещения</a:t>
            </a:r>
            <a:r>
              <a:rPr lang="ru-RU" sz="1800" b="1" dirty="0"/>
              <a:t> от 01.11.2024 № 763)</a:t>
            </a:r>
          </a:p>
          <a:p>
            <a:pPr marL="285750" indent="-285750">
              <a:spcAft>
                <a:spcPts val="1200"/>
              </a:spcAft>
              <a:buClr>
                <a:schemeClr val="accent1"/>
              </a:buClr>
              <a:buSzPct val="150000"/>
              <a:buFont typeface="Arial" panose="020B0604020202020204" pitchFamily="34" charset="0"/>
              <a:buChar char="•"/>
            </a:pPr>
            <a:r>
              <a:rPr lang="ru-RU" sz="1800" b="1" dirty="0"/>
              <a:t> 1 марта 2025 года в России вступил в силу Федеральный закон от 8 августа 2024 года №328-ФЗ, направленный на снижение бюрократической нагрузки на педагогов</a:t>
            </a:r>
          </a:p>
        </p:txBody>
      </p:sp>
    </p:spTree>
    <p:extLst>
      <p:ext uri="{BB962C8B-B14F-4D97-AF65-F5344CB8AC3E}">
        <p14:creationId xmlns:p14="http://schemas.microsoft.com/office/powerpoint/2010/main" val="36997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9C6D5B8-6B67-E2CD-6E71-C79BBE680F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ED7796D9-0FE8-D534-2B68-86B6692445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43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E167836-78DC-B4E2-3FC5-B0FED477A95E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E7E936D1-ADCD-0FA5-5A32-A2655B636A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64CB361E-CCA3-00FA-F202-AEB4F28FD98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89D248E4-D04D-A9F8-2A94-5F756D6E2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126757CD-EF86-FA25-A248-1C5C368737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DD9CEBFB-DDD1-560D-99A0-C3684CA4A93A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31DBE8D8-BDC0-DB8E-8EEB-E20E6B50D456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31DBE8D8-BDC0-DB8E-8EEB-E20E6B50D45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866D1E12-590C-E1A6-1750-7D12A1DF7290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66D1E12-590C-E1A6-1750-7D12A1DF729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F30169-F17F-8A4E-B916-95FFD65C00A4}"/>
              </a:ext>
            </a:extLst>
          </p:cNvPr>
          <p:cNvSpPr txBox="1"/>
          <p:nvPr/>
        </p:nvSpPr>
        <p:spPr>
          <a:xfrm>
            <a:off x="1702244" y="1419280"/>
            <a:ext cx="10035286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ПОВЫШЕНИЕ КАЧЕСТВА МАТЕМАТИЧЕСКОГО И ЕСТЕСТВЕННО-НАУЧНОГО ОБРАЗОВАНИЯ ДО 2030 ГОДА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7BABA25-544A-CF21-5C61-5B89E8A67A43}"/>
              </a:ext>
            </a:extLst>
          </p:cNvPr>
          <p:cNvSpPr txBox="1"/>
          <p:nvPr/>
        </p:nvSpPr>
        <p:spPr>
          <a:xfrm>
            <a:off x="1396079" y="1858765"/>
            <a:ext cx="11317505" cy="61555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/>
              <a:t>Комплексный план мероприятий по повышению качества математического и естественно-научного образования на период до 2030 года (утв. Распоряжением Правительства РФ от 19 ноября 2024 года №3333-р)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B63B99B-02BC-39C4-920A-BA68FB597F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959" y="1764257"/>
            <a:ext cx="710061" cy="710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2C2327B-8005-E70B-EE7C-1DC2C713D2F4}"/>
              </a:ext>
            </a:extLst>
          </p:cNvPr>
          <p:cNvSpPr txBox="1"/>
          <p:nvPr/>
        </p:nvSpPr>
        <p:spPr>
          <a:xfrm>
            <a:off x="686018" y="2640591"/>
            <a:ext cx="12027566" cy="43476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Обновление ФГОС и ФООП по окружающему миру, математике, физике, химии и биологии, а также создание новых учебников и учебно-методических пособий по этим предметам (за исключением окружающего мира)</a:t>
            </a:r>
            <a:endParaRPr lang="ru-RU" sz="16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Разработка и реализация программы повышения квалификации, создание стажировочных площадок для практической подготовки студентов и дополнительного профессионального образования учителей математики, физики, химии и биологии</a:t>
            </a:r>
          </a:p>
          <a:p>
            <a:pPr marL="285750" indent="-285750" algn="just" fontAlgn="base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Расширение сети профильных классов и классов с углублённым изучением математики, физики, химии и биологии, организация и проведение профориентационной работы математической, инженерной и естественно-научной направленности с обучающимися на базе современных промышленных предприятий, образовательных организаций высшего образования и научных организаций, совершенствование системы олимпиад школьников</a:t>
            </a:r>
            <a:endParaRPr lang="ru-RU" sz="1600" b="1" dirty="0">
              <a:solidFill>
                <a:srgbClr val="11111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Актуализация концепции преподавания указанных предметов на всех уровнях образования, проведение анализа качества преподавания и изучения математики, физики, химии и биологии в системе общего образования РФ</a:t>
            </a:r>
            <a:endParaRPr lang="ru-RU" sz="16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Введение обязательного вступительного испытания по физике на все инженерные направления подготовки (специальности) высшего образования, а также обязательных вступительных испытаний по профилям педагогической подготовки, в том числе по математике, физике, химии и биологии, при приёме на направления подготовки высшего образования в педагогических вузах</a:t>
            </a:r>
            <a:endParaRPr lang="ru-RU" sz="16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194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62007CA-38B0-0E8E-D7A8-CA6A7D9C3B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A8D01357-BEB9-853A-77F5-95ABA29B5F9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44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F2FFCF9-E2FE-851F-C1AF-96FEFBCD47BC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AC78A71B-8C96-92A6-19DB-33461EEE3C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F8236C51-36EB-69AB-C982-130355FC0A4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607AED0F-2670-3E9D-85CD-7817AA2FD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9BB0A73A-67CA-85C7-AD51-BB03A4972B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77A86070-A466-B503-B4B4-68061CA0A328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98579CD6-7CAA-F2D6-1F1A-AE4CB32C1C2D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98579CD6-7CAA-F2D6-1F1A-AE4CB32C1C2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524582D5-B585-BDB2-E979-B1EF6EE3B57A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24582D5-B585-BDB2-E979-B1EF6EE3B57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9348C3B-6E82-99B5-3843-2B9965541336}"/>
              </a:ext>
            </a:extLst>
          </p:cNvPr>
          <p:cNvSpPr txBox="1"/>
          <p:nvPr/>
        </p:nvSpPr>
        <p:spPr>
          <a:xfrm>
            <a:off x="1702244" y="1536717"/>
            <a:ext cx="10035286" cy="35394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</a:rPr>
              <a:t>ПОВЫШЕНИЕ КАЧЕСТВА МАТЕМАТИЧЕСКОГО И ЕСТЕСТВЕННО-НАУЧНОГО ОБРАЗОВАНИЯ ДО 2030 ГОДА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5D36BE-2EE9-579E-032B-1F7386AD13D2}"/>
              </a:ext>
            </a:extLst>
          </p:cNvPr>
          <p:cNvSpPr txBox="1"/>
          <p:nvPr/>
        </p:nvSpPr>
        <p:spPr>
          <a:xfrm>
            <a:off x="1396079" y="2095441"/>
            <a:ext cx="11317505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800" b="1" dirty="0"/>
              <a:t>Комплексный план мероприятий по повышению качества математического и естественно-научного образования на период до 2030 года (утв. Распоряжением Правительства РФ от 19 ноября 2024 года №3333-р)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3C13FCC-5656-CD00-0A6F-92254C6185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6018" y="2095441"/>
            <a:ext cx="710061" cy="71006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3E51337-DA5D-FD17-9190-A766471C766C}"/>
              </a:ext>
            </a:extLst>
          </p:cNvPr>
          <p:cNvSpPr txBox="1"/>
          <p:nvPr/>
        </p:nvSpPr>
        <p:spPr>
          <a:xfrm>
            <a:off x="836892" y="3676164"/>
            <a:ext cx="11765989" cy="2241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 algn="just" fontAlgn="base">
              <a:lnSpc>
                <a:spcPct val="115000"/>
              </a:lnSpc>
              <a:spcAft>
                <a:spcPts val="1000"/>
              </a:spcAft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Увеличение до 30% доли учителей математики, физики, химии и биологии в возрасте до 35 лет к 2030 году</a:t>
            </a:r>
            <a:endParaRPr lang="ru-RU" sz="1800" b="1" dirty="0">
              <a:solidFill>
                <a:srgbClr val="111111"/>
              </a:solidFill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15000"/>
              </a:lnSpc>
              <a:spcAft>
                <a:spcPts val="1000"/>
              </a:spcAft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Рост не менее чем на 10% ежегодно – числа обучающихся по образовательным программам основного общего и среднего общего образования, изучающих математику и естественно-научные предметы углублённо или на профильном уровне</a:t>
            </a:r>
            <a:endParaRPr lang="ru-RU" sz="1800" b="1" dirty="0"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 fontAlgn="base">
              <a:lnSpc>
                <a:spcPct val="115000"/>
              </a:lnSpc>
              <a:spcAft>
                <a:spcPts val="1000"/>
              </a:spcAft>
              <a:buClr>
                <a:schemeClr val="accent1"/>
              </a:buClr>
              <a:buSzPct val="150000"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Доля учащихся, выбравших ЕГЭ по профильной математике и естественно-научным предметам (химии, физике, информатике и биологии</a:t>
            </a:r>
            <a:r>
              <a:rPr lang="ru-RU" sz="1800" b="1" dirty="0">
                <a:solidFill>
                  <a:srgbClr val="111111"/>
                </a:solidFill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b="1" dirty="0">
                <a:solidFill>
                  <a:srgbClr val="11111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к 2030 году должна увеличиться до 35%</a:t>
            </a:r>
            <a:endParaRPr lang="ru-RU" sz="1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3FCB1B9-2F8F-50F5-125F-FAEC6B5EBC07}"/>
              </a:ext>
            </a:extLst>
          </p:cNvPr>
          <p:cNvSpPr txBox="1"/>
          <p:nvPr/>
        </p:nvSpPr>
        <p:spPr>
          <a:xfrm>
            <a:off x="1168810" y="3080733"/>
            <a:ext cx="3445860" cy="400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Планируемые результаты:</a:t>
            </a:r>
          </a:p>
        </p:txBody>
      </p:sp>
    </p:spTree>
    <p:extLst>
      <p:ext uri="{BB962C8B-B14F-4D97-AF65-F5344CB8AC3E}">
        <p14:creationId xmlns:p14="http://schemas.microsoft.com/office/powerpoint/2010/main" val="3722694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BA9F123-F212-76B5-E30F-9850DE660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B3F352ED-2D82-592D-BD5E-679BFD4479F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45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09AA9AB-CE9D-172E-85EE-FEAACF21543E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91212259-37F0-43DE-8336-F32F25CC36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091D9B69-5D7A-6907-2E30-FC312E4622E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991AE217-FAD2-C30D-B422-CA952FAF4D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97C52844-2D26-5FAE-1FF1-05DD4B4D6F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4108F6F8-43FA-8BFB-57B6-E9DC7641C407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F8A5EFAE-BAF7-8371-68C7-EB80FBFBD92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F8A5EFAE-BAF7-8371-68C7-EB80FBFBD92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C06A6B8-BE57-6C3D-3FD0-5A4D4DCD66BC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C06A6B8-BE57-6C3D-3FD0-5A4D4DCD66B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C340901-3609-41D6-57D3-455801AA1E1D}"/>
              </a:ext>
            </a:extLst>
          </p:cNvPr>
          <p:cNvSpPr txBox="1"/>
          <p:nvPr/>
        </p:nvSpPr>
        <p:spPr>
          <a:xfrm>
            <a:off x="3777672" y="1450653"/>
            <a:ext cx="588443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ПЕРЕХОД НА НАЦИОНАЛЬНЫЙ МЕССЕНДЖЕР МАХ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0284B94-55E1-A3B6-B7EF-A061C55195EA}"/>
              </a:ext>
            </a:extLst>
          </p:cNvPr>
          <p:cNvSpPr txBox="1"/>
          <p:nvPr/>
        </p:nvSpPr>
        <p:spPr>
          <a:xfrm>
            <a:off x="3067103" y="2008224"/>
            <a:ext cx="8800455" cy="369332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sz="1800" b="1" dirty="0"/>
              <a:t>Национальный проект «Экономика данных и цифровая трансформация государства»</a:t>
            </a:r>
            <a:endParaRPr lang="ru-RU" sz="20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9453016-9394-0599-1088-DDC2F5187B3F}"/>
              </a:ext>
            </a:extLst>
          </p:cNvPr>
          <p:cNvSpPr txBox="1"/>
          <p:nvPr/>
        </p:nvSpPr>
        <p:spPr>
          <a:xfrm>
            <a:off x="836892" y="2689138"/>
            <a:ext cx="11877052" cy="203132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/>
              <a:t>Началась работа по переводу коммуникаций платформы «</a:t>
            </a:r>
            <a:r>
              <a:rPr lang="ru-RU" sz="1800" b="1" dirty="0" err="1"/>
              <a:t>Сферум</a:t>
            </a:r>
            <a:r>
              <a:rPr lang="ru-RU" sz="1800" b="1" dirty="0"/>
              <a:t>» из ВК-мессенджера в национальный мессенджер на платформе MAX и тестирование возможностей платформы</a:t>
            </a:r>
          </a:p>
          <a:p>
            <a:endParaRPr lang="ru-RU" sz="1800" b="1" dirty="0"/>
          </a:p>
          <a:p>
            <a:r>
              <a:rPr lang="ru-RU" sz="1800" b="1" dirty="0"/>
              <a:t>На региональном уровне утверждена дорожная карта по переводу коммуникаций в информационно-коммуникационной образовательной платформе  «</a:t>
            </a:r>
            <a:r>
              <a:rPr lang="ru-RU" sz="1800" b="1" dirty="0" err="1"/>
              <a:t>Сферум</a:t>
            </a:r>
            <a:r>
              <a:rPr lang="ru-RU" sz="1800" b="1" dirty="0"/>
              <a:t>» на российский многофункциональный сервис обмена информацией в Ярославской области</a:t>
            </a:r>
          </a:p>
          <a:p>
            <a:endParaRPr lang="ru-RU" sz="1800" b="1" dirty="0"/>
          </a:p>
        </p:txBody>
      </p:sp>
      <p:pic>
        <p:nvPicPr>
          <p:cNvPr id="7174" name="Picture 6">
            <a:extLst>
              <a:ext uri="{FF2B5EF4-FFF2-40B4-BE49-F238E27FC236}">
                <a16:creationId xmlns:a16="http://schemas.microsoft.com/office/drawing/2014/main" xmlns="" id="{4E6AB521-75C3-C2E7-8E9C-857C7372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375" b="88542" l="3626" r="91603">
                        <a14:foregroundMark x1="3626" y1="22917" x2="3626" y2="22917"/>
                        <a14:foregroundMark x1="13168" y1="18750" x2="13168" y2="18750"/>
                        <a14:foregroundMark x1="22137" y1="41667" x2="22137" y2="41667"/>
                        <a14:foregroundMark x1="20611" y1="35417" x2="20611" y2="35417"/>
                        <a14:foregroundMark x1="34351" y1="43750" x2="34351" y2="43750"/>
                        <a14:foregroundMark x1="44084" y1="39583" x2="44084" y2="39583"/>
                        <a14:foregroundMark x1="48282" y1="54167" x2="48282" y2="54167"/>
                        <a14:foregroundMark x1="61450" y1="41667" x2="61450" y2="41667"/>
                        <a14:foregroundMark x1="67557" y1="29167" x2="67557" y2="29167"/>
                        <a14:foregroundMark x1="76908" y1="33333" x2="76908" y2="33333"/>
                        <a14:foregroundMark x1="91221" y1="41667" x2="91221" y2="41667"/>
                        <a14:foregroundMark x1="91603" y1="43750" x2="91603" y2="43750"/>
                        <a14:foregroundMark x1="90076" y1="58333" x2="90076" y2="58333"/>
                        <a14:foregroundMark x1="83779" y1="39583" x2="83779" y2="39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892" y="1986513"/>
            <a:ext cx="2310829" cy="42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EB7E9B7E-EDE4-B67D-AC8F-6EDBC0920FF8}"/>
              </a:ext>
            </a:extLst>
          </p:cNvPr>
          <p:cNvSpPr txBox="1"/>
          <p:nvPr/>
        </p:nvSpPr>
        <p:spPr>
          <a:xfrm>
            <a:off x="803831" y="4571270"/>
            <a:ext cx="9362145" cy="233910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00FF"/>
                </a:solidFill>
              </a:rPr>
              <a:t>Основные показатели реализации дорожной карты до 30.12.2025 года: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1" i="1" dirty="0"/>
              <a:t> </a:t>
            </a:r>
            <a:r>
              <a:rPr lang="ru-RU" sz="1800" b="1" dirty="0"/>
              <a:t>не менее 75% работников муниципальных образовательных организаций еженедельно используют </a:t>
            </a:r>
            <a:r>
              <a:rPr lang="ru-RU" sz="1800" b="1" dirty="0" err="1"/>
              <a:t>Сферум</a:t>
            </a:r>
            <a:r>
              <a:rPr lang="ru-RU" sz="1800" b="1" dirty="0"/>
              <a:t> в национальном мессенджере;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1" dirty="0"/>
              <a:t>не менее 30% обучающихся муниципальных образовательных организаций (исключая ДОУ) и родителей (законных представителей) обучающихся еженедельно используют </a:t>
            </a:r>
            <a:r>
              <a:rPr lang="ru-RU" sz="1800" b="1" dirty="0" err="1"/>
              <a:t>Сферум</a:t>
            </a:r>
            <a:r>
              <a:rPr lang="ru-RU" sz="1800" b="1" dirty="0"/>
              <a:t> в национальном мессенджере;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1" dirty="0"/>
              <a:t>100% пользователей </a:t>
            </a:r>
            <a:r>
              <a:rPr lang="ru-RU" sz="1800" b="1" dirty="0" err="1"/>
              <a:t>Сферума</a:t>
            </a:r>
            <a:r>
              <a:rPr lang="ru-RU" sz="1800" b="1" dirty="0"/>
              <a:t> используют его в национальном мессенджере.</a:t>
            </a:r>
          </a:p>
        </p:txBody>
      </p:sp>
      <p:pic>
        <p:nvPicPr>
          <p:cNvPr id="7178" name="Picture 10" descr="Знакомьтесь, МАХ! Россия запустила собственный мессенджер - 10 Августа 2025  - Ольховские вести">
            <a:extLst>
              <a:ext uri="{FF2B5EF4-FFF2-40B4-BE49-F238E27FC236}">
                <a16:creationId xmlns:a16="http://schemas.microsoft.com/office/drawing/2014/main" xmlns="" id="{1F6338BB-7F3E-52C0-0054-C91581DDD7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097" y="5032045"/>
            <a:ext cx="2172847" cy="147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2803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49E8726-7FAA-2959-9D0F-69EDA54E83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7DF642E2-9536-2BD3-AE5B-8316D655D95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BAC8280-AE15-8567-82CB-48EB4EF16829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902236F9-A82E-9878-CA68-73EDD80F29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2C4A6381-F4A2-CAA4-8BC4-76D0CAF51BC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EE293419-0253-B095-69F0-BA8D193A3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220907E9-3ADB-D3D1-8410-E7FEDE9241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F0C08F57-1EA2-9CF9-8295-A21E36D615EE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104024B9-F68B-1DEA-D2A8-B759754B9278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104024B9-F68B-1DEA-D2A8-B759754B927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C35CEDB4-F193-2117-71BF-B85EDC1B16FF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C35CEDB4-F193-2117-71BF-B85EDC1B16F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C8C05D2-137F-BA44-0084-B4DE3C9B1063}"/>
              </a:ext>
            </a:extLst>
          </p:cNvPr>
          <p:cNvSpPr txBox="1"/>
          <p:nvPr/>
        </p:nvSpPr>
        <p:spPr>
          <a:xfrm>
            <a:off x="3422387" y="1450653"/>
            <a:ext cx="6595000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ПОВЫШЕНИЕ И ПОДДЕРЖАНИЕ ГРАНТОВОЙ АКТИВНОСТИ</a:t>
            </a:r>
            <a:endParaRPr lang="ru-RU" sz="20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BD672EC-BA1B-D859-DA47-5CFD8BFDE5F0}"/>
              </a:ext>
            </a:extLst>
          </p:cNvPr>
          <p:cNvSpPr txBox="1"/>
          <p:nvPr/>
        </p:nvSpPr>
        <p:spPr>
          <a:xfrm>
            <a:off x="686019" y="2178457"/>
            <a:ext cx="9791930" cy="44319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</a:rPr>
              <a:t>70,4% школ </a:t>
            </a:r>
            <a:r>
              <a:rPr lang="ru-RU" sz="1800" b="1" dirty="0"/>
              <a:t>приняли участие в грантовых конкурсах. </a:t>
            </a:r>
            <a:r>
              <a:rPr lang="ru-RU" sz="1800" b="1" dirty="0">
                <a:solidFill>
                  <a:srgbClr val="FF0000"/>
                </a:solidFill>
              </a:rPr>
              <a:t>14 проектов </a:t>
            </a:r>
            <a:r>
              <a:rPr lang="ru-RU" sz="1800" b="1" dirty="0"/>
              <a:t>получили грантовую поддержку на общую сумму </a:t>
            </a:r>
            <a:r>
              <a:rPr lang="ru-RU" sz="1800" b="1" dirty="0">
                <a:solidFill>
                  <a:srgbClr val="FF0000"/>
                </a:solidFill>
              </a:rPr>
              <a:t>7,97 млн. рублей</a:t>
            </a:r>
            <a:r>
              <a:rPr lang="ru-RU" sz="1800" b="1" dirty="0"/>
              <a:t> (</a:t>
            </a:r>
            <a:r>
              <a:rPr lang="ru-RU" sz="1800" b="1" i="1" dirty="0"/>
              <a:t>СШ №№ 3, 12, 18, ОК № 2 «Вектор», 43, 48, 52, 68, 69, 75, 80, 87, 88</a:t>
            </a:r>
            <a:r>
              <a:rPr lang="ru-RU" sz="1800" b="1" dirty="0"/>
              <a:t>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</a:rPr>
              <a:t>70% учреждений дополнительного образования и ППМС-центров </a:t>
            </a:r>
            <a:r>
              <a:rPr lang="ru-RU" sz="1800" b="1" dirty="0"/>
              <a:t>приняли участие в грантовых конкурсах. Грантовую поддержку получили </a:t>
            </a:r>
            <a:r>
              <a:rPr lang="ru-RU" sz="1800" b="1" dirty="0">
                <a:solidFill>
                  <a:srgbClr val="FF0000"/>
                </a:solidFill>
              </a:rPr>
              <a:t>6 проектов </a:t>
            </a:r>
            <a:r>
              <a:rPr lang="ru-RU" sz="1800" b="1" dirty="0"/>
              <a:t>на общую сумму </a:t>
            </a:r>
            <a:r>
              <a:rPr lang="ru-RU" sz="1800" b="1" dirty="0">
                <a:solidFill>
                  <a:srgbClr val="FF0000"/>
                </a:solidFill>
              </a:rPr>
              <a:t>3,4 млн. рублей </a:t>
            </a:r>
            <a:r>
              <a:rPr lang="ru-RU" sz="1800" b="1" dirty="0"/>
              <a:t>(</a:t>
            </a:r>
            <a:r>
              <a:rPr lang="ru-RU" sz="1800" b="1" i="1" dirty="0"/>
              <a:t>Ярославич, Дворец пионеров, ГЦТТ, ДДТ Фрунзенского района</a:t>
            </a:r>
            <a:r>
              <a:rPr lang="ru-RU" sz="1800" b="1" dirty="0"/>
              <a:t>)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</a:rPr>
              <a:t>17% детских садов </a:t>
            </a:r>
            <a:r>
              <a:rPr lang="ru-RU" sz="1800" b="1" dirty="0"/>
              <a:t>приняли участие в грантовых конкурсах. Грантовую поддержку получил </a:t>
            </a:r>
            <a:r>
              <a:rPr lang="ru-RU" sz="1800" b="1" dirty="0">
                <a:solidFill>
                  <a:srgbClr val="FF0000"/>
                </a:solidFill>
              </a:rPr>
              <a:t>1 проект </a:t>
            </a:r>
            <a:r>
              <a:rPr lang="ru-RU" sz="1800" b="1" dirty="0"/>
              <a:t>на сумму </a:t>
            </a:r>
            <a:r>
              <a:rPr lang="ru-RU" sz="1800" b="1" dirty="0">
                <a:solidFill>
                  <a:srgbClr val="FF0000"/>
                </a:solidFill>
              </a:rPr>
              <a:t>885,2 тыс. рублей </a:t>
            </a:r>
            <a:r>
              <a:rPr lang="ru-RU" sz="1800" b="1" dirty="0">
                <a:solidFill>
                  <a:schemeClr val="tx1"/>
                </a:solidFill>
              </a:rPr>
              <a:t>(</a:t>
            </a:r>
            <a:r>
              <a:rPr lang="ru-RU" sz="1800" b="1" i="1" dirty="0"/>
              <a:t>МДОУ № 109) </a:t>
            </a:r>
            <a:endParaRPr lang="ru-RU" sz="1800" b="1" dirty="0">
              <a:solidFill>
                <a:srgbClr val="FF0000"/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FF0000"/>
                </a:solidFill>
              </a:rPr>
              <a:t>29 образовательных организаций </a:t>
            </a:r>
            <a:r>
              <a:rPr lang="ru-RU" sz="1800" b="1" dirty="0"/>
              <a:t>являются соучастниками в реализации </a:t>
            </a:r>
            <a:r>
              <a:rPr lang="ru-RU" sz="1800" b="1" dirty="0">
                <a:solidFill>
                  <a:srgbClr val="FF0000"/>
                </a:solidFill>
              </a:rPr>
              <a:t>15 проектов</a:t>
            </a:r>
            <a:r>
              <a:rPr lang="ru-RU" sz="1800" b="1" dirty="0"/>
              <a:t>, ставших победителями (</a:t>
            </a:r>
            <a:r>
              <a:rPr lang="ru-RU" sz="1800" b="1" i="1" dirty="0"/>
              <a:t>МДОУ №№ 6, 30, 112, 140, 179, 218, СШ №№ 2, 16, 27, 46, 47, 50, 51, 99, Санаторно-лесная школа, ОК № 3, ОК № 2 «Вектор», гимназия № 3, ГЦПМСС, Родник, МУЦ Кировского и Ленинского района, МУЦ Красноперекопского района, Дом детского творчества Фрунзенского района, Глория, Истоки, Радуга, Перспектива, Горизонт, Ярославич</a:t>
            </a:r>
            <a:r>
              <a:rPr lang="ru-RU" sz="1800" b="1" dirty="0"/>
              <a:t>)</a:t>
            </a:r>
            <a:endParaRPr lang="ru-RU" sz="2000" b="1" dirty="0"/>
          </a:p>
        </p:txBody>
      </p:sp>
      <p:pic>
        <p:nvPicPr>
          <p:cNvPr id="8194" name="Picture 2" descr="Главная страница - Фонд «Наследники победителей»">
            <a:extLst>
              <a:ext uri="{FF2B5EF4-FFF2-40B4-BE49-F238E27FC236}">
                <a16:creationId xmlns:a16="http://schemas.microsoft.com/office/drawing/2014/main" xmlns="" id="{A211285A-F1D5-F2E5-CBEE-EFAC188374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35" b="35350"/>
          <a:stretch>
            <a:fillRect/>
          </a:stretch>
        </p:blipFill>
        <p:spPr bwMode="auto">
          <a:xfrm>
            <a:off x="10383215" y="2235182"/>
            <a:ext cx="2481804" cy="73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Гранты Первых">
            <a:extLst>
              <a:ext uri="{FF2B5EF4-FFF2-40B4-BE49-F238E27FC236}">
                <a16:creationId xmlns:a16="http://schemas.microsoft.com/office/drawing/2014/main" xmlns="" id="{6B729626-0083-06C0-9237-2EE3C6C26D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30373">
            <a:off x="11383067" y="3390174"/>
            <a:ext cx="592320" cy="1148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>
            <a:extLst>
              <a:ext uri="{FF2B5EF4-FFF2-40B4-BE49-F238E27FC236}">
                <a16:creationId xmlns:a16="http://schemas.microsoft.com/office/drawing/2014/main" xmlns="" id="{C53220E7-DC11-E4E6-E93F-D592F0502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73229">
            <a:off x="10934760" y="5006975"/>
            <a:ext cx="1378715" cy="919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29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704F834-5644-E020-7752-DF93982578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A62E0891-775E-B46C-5E1B-E48C222D64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B19ABB4-E059-85A9-FD28-E0AF76723AE4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6BD426B2-C430-47D5-D024-19DCA7CFAA3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676DE5D5-2339-528E-F9DB-338D109579A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87178A74-7D47-F953-7848-EAF692F8D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3CF4B759-56A5-47FE-A9A6-787BB0CFED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ECC3A663-7762-8A35-17FE-FA59718248D0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A8A4C366-0BFC-90A3-1A14-F33863E8985A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A8A4C366-0BFC-90A3-1A14-F33863E8985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D7974F63-65D1-6FAB-57BE-1FBF9BBC1FEB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D7974F63-65D1-6FAB-57BE-1FBF9BBC1FE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67C7D6A-BA81-FE57-742E-7D54EABB4851}"/>
              </a:ext>
            </a:extLst>
          </p:cNvPr>
          <p:cNvSpPr txBox="1"/>
          <p:nvPr/>
        </p:nvSpPr>
        <p:spPr>
          <a:xfrm>
            <a:off x="2704961" y="1450653"/>
            <a:ext cx="802985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accent1"/>
                </a:solidFill>
              </a:rPr>
              <a:t>ОТКРЫТОСТЬ СИСТЕМЫ ОБРАЗОВАНИЯ И ГОТОВНОСТЬ К ВЗАИМОДЕЙСТВИЮ</a:t>
            </a:r>
            <a:endParaRPr lang="ru-RU" sz="18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B50B269-E9FC-9659-FD57-4DA359315B1F}"/>
              </a:ext>
            </a:extLst>
          </p:cNvPr>
          <p:cNvSpPr txBox="1"/>
          <p:nvPr/>
        </p:nvSpPr>
        <p:spPr>
          <a:xfrm>
            <a:off x="686018" y="1839964"/>
            <a:ext cx="12027926" cy="6463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1" dirty="0"/>
              <a:t>На протяжении 8 лет муниципальная система образования является активным участником проекта «Взаимообучение городов»</a:t>
            </a:r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54417D36-C251-0BBD-7FB4-FE572A399B6C}"/>
              </a:ext>
            </a:extLst>
          </p:cNvPr>
          <p:cNvGrpSpPr/>
          <p:nvPr/>
        </p:nvGrpSpPr>
        <p:grpSpPr>
          <a:xfrm>
            <a:off x="2311937" y="2486295"/>
            <a:ext cx="8815901" cy="2058137"/>
            <a:chOff x="2311937" y="2486295"/>
            <a:chExt cx="8815901" cy="2058137"/>
          </a:xfrm>
        </p:grpSpPr>
        <p:pic>
          <p:nvPicPr>
            <p:cNvPr id="9218" name="Picture 2">
              <a:extLst>
                <a:ext uri="{FF2B5EF4-FFF2-40B4-BE49-F238E27FC236}">
                  <a16:creationId xmlns:a16="http://schemas.microsoft.com/office/drawing/2014/main" xmlns="" id="{61809C5A-2E98-429B-006D-396955BAE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1937" y="2486295"/>
              <a:ext cx="2728436" cy="20477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0" name="Picture 4">
              <a:extLst>
                <a:ext uri="{FF2B5EF4-FFF2-40B4-BE49-F238E27FC236}">
                  <a16:creationId xmlns:a16="http://schemas.microsoft.com/office/drawing/2014/main" xmlns="" id="{C6514F41-7540-E1D2-EF10-3101EE825B6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699" r="11842"/>
            <a:stretch>
              <a:fillRect/>
            </a:stretch>
          </p:blipFill>
          <p:spPr bwMode="auto">
            <a:xfrm>
              <a:off x="5588022" y="2496708"/>
              <a:ext cx="2263730" cy="204772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24" name="Picture 8">
              <a:extLst>
                <a:ext uri="{FF2B5EF4-FFF2-40B4-BE49-F238E27FC236}">
                  <a16:creationId xmlns:a16="http://schemas.microsoft.com/office/drawing/2014/main" xmlns="" id="{5873900C-5991-DEF4-1C7B-855AE81E9A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99402" y="2497998"/>
              <a:ext cx="2728436" cy="204643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D8182CE-9D0D-9E3E-9D57-1F6FFB15D327}"/>
              </a:ext>
            </a:extLst>
          </p:cNvPr>
          <p:cNvSpPr txBox="1"/>
          <p:nvPr/>
        </p:nvSpPr>
        <p:spPr>
          <a:xfrm>
            <a:off x="686018" y="4654334"/>
            <a:ext cx="749808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ru-RU" sz="1800" b="1" dirty="0"/>
              <a:t>Развитие образовательного туризма</a:t>
            </a:r>
            <a:endParaRPr lang="ru-RU" sz="2000" b="1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ECCBCD44-CA21-305A-E1B7-DDFFD643C183}"/>
              </a:ext>
            </a:extLst>
          </p:cNvPr>
          <p:cNvGrpSpPr/>
          <p:nvPr/>
        </p:nvGrpSpPr>
        <p:grpSpPr>
          <a:xfrm>
            <a:off x="1924892" y="5129553"/>
            <a:ext cx="9589991" cy="1805659"/>
            <a:chOff x="2100814" y="5129553"/>
            <a:chExt cx="9589991" cy="1805659"/>
          </a:xfrm>
        </p:grpSpPr>
        <p:pic>
          <p:nvPicPr>
            <p:cNvPr id="9230" name="Picture 14">
              <a:extLst>
                <a:ext uri="{FF2B5EF4-FFF2-40B4-BE49-F238E27FC236}">
                  <a16:creationId xmlns:a16="http://schemas.microsoft.com/office/drawing/2014/main" xmlns="" id="{B8391CFB-8F6C-85B4-200B-3CD8BDEA76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00814" y="5129553"/>
              <a:ext cx="2708109" cy="180565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34" name="Picture 18">
              <a:extLst>
                <a:ext uri="{FF2B5EF4-FFF2-40B4-BE49-F238E27FC236}">
                  <a16:creationId xmlns:a16="http://schemas.microsoft.com/office/drawing/2014/main" xmlns="" id="{A8404F31-F028-BC46-D39B-3B5C3C01B6B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940" y="5154394"/>
              <a:ext cx="3121739" cy="175597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40" name="Picture 24">
              <a:extLst>
                <a:ext uri="{FF2B5EF4-FFF2-40B4-BE49-F238E27FC236}">
                  <a16:creationId xmlns:a16="http://schemas.microsoft.com/office/drawing/2014/main" xmlns="" id="{31DC3839-4C0D-DA41-5C6C-C7544E1563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82696" y="5176546"/>
              <a:ext cx="2708109" cy="16586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5386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C79B84-0F0F-3A17-9F78-354E16A6A8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185E7470-555C-33F7-6A8A-9A43074D821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D4943ABD-1B5B-6F0D-ADEA-14182B07C263}"/>
              </a:ext>
            </a:extLst>
          </p:cNvPr>
          <p:cNvSpPr txBox="1"/>
          <p:nvPr/>
        </p:nvSpPr>
        <p:spPr>
          <a:xfrm>
            <a:off x="8874523" y="588153"/>
            <a:ext cx="2572612" cy="31459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Ключевые задачи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E3C9B0E9-F292-CF5C-E6D4-7F61B37285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A68A35E7-2FA5-DE5E-80F7-59D49095A44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3BBBDDA2-BA8C-1BD6-EBE3-A7A2ED1C2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5CBE9CD0-378D-A68A-FA56-281954890E6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3705575D-4FFE-8822-CB66-C78EDE2A2857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7CDA7EF1-4DCD-EDB2-3584-8047B1D212E3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7CDA7EF1-4DCD-EDB2-3584-8047B1D212E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5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547F64E3-C527-A149-A353-C72BDB15DA29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547F64E3-C527-A149-A353-C72BDB15DA2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F038D1-13C4-C299-F1F2-FEA0F7C64C65}"/>
              </a:ext>
            </a:extLst>
          </p:cNvPr>
          <p:cNvSpPr txBox="1"/>
          <p:nvPr/>
        </p:nvSpPr>
        <p:spPr>
          <a:xfrm>
            <a:off x="4334084" y="1450653"/>
            <a:ext cx="5315521" cy="4001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</a:rPr>
              <a:t>СОЗДАНИЕ ОБРАЗОВАТЕЛЬНЫХ КОМПЛЕКСОВ</a:t>
            </a:r>
            <a:endParaRPr lang="ru-RU" sz="2000" dirty="0">
              <a:solidFill>
                <a:schemeClr val="accent1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xmlns="" id="{52FE08B3-2B19-873D-5A1D-104FDF50082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441105"/>
              </p:ext>
            </p:extLst>
          </p:nvPr>
        </p:nvGraphicFramePr>
        <p:xfrm>
          <a:off x="1253066" y="2095626"/>
          <a:ext cx="11128985" cy="1927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8" name="Схема 17">
            <a:extLst>
              <a:ext uri="{FF2B5EF4-FFF2-40B4-BE49-F238E27FC236}">
                <a16:creationId xmlns:a16="http://schemas.microsoft.com/office/drawing/2014/main" xmlns="" id="{F56014D8-1AC2-8BFA-E22E-D57E31DF67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438037"/>
              </p:ext>
            </p:extLst>
          </p:nvPr>
        </p:nvGraphicFramePr>
        <p:xfrm>
          <a:off x="1253067" y="4307021"/>
          <a:ext cx="11128985" cy="25172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281945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49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74523" y="498949"/>
            <a:ext cx="2572612" cy="51464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Приоритетные направления развития МСО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a16="http://schemas.microsoft.com/office/drawing/2014/main" xmlns="" xmlns:aink="http://schemas.microsoft.com/office/drawing/2016/ink" xmlns:p14="http://schemas.microsoft.com/office/powerpoint/2010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16" name="Схема 15">
            <a:extLst>
              <a:ext uri="{FF2B5EF4-FFF2-40B4-BE49-F238E27FC236}">
                <a16:creationId xmlns:a16="http://schemas.microsoft.com/office/drawing/2014/main" xmlns="" id="{B03AA65C-0279-DE15-819E-D615AB1BA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5565438"/>
              </p:ext>
            </p:extLst>
          </p:nvPr>
        </p:nvGraphicFramePr>
        <p:xfrm>
          <a:off x="2119112" y="1592133"/>
          <a:ext cx="9610547" cy="29428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pSp>
        <p:nvGrpSpPr>
          <p:cNvPr id="27" name="Группа 26">
            <a:extLst>
              <a:ext uri="{FF2B5EF4-FFF2-40B4-BE49-F238E27FC236}">
                <a16:creationId xmlns:a16="http://schemas.microsoft.com/office/drawing/2014/main" xmlns="" id="{0281A1F9-8681-D8E5-15D2-BEDB423DF12F}"/>
              </a:ext>
            </a:extLst>
          </p:cNvPr>
          <p:cNvGrpSpPr/>
          <p:nvPr/>
        </p:nvGrpSpPr>
        <p:grpSpPr>
          <a:xfrm>
            <a:off x="705217" y="5285769"/>
            <a:ext cx="12046629" cy="1712242"/>
            <a:chOff x="705217" y="5285769"/>
            <a:chExt cx="12046629" cy="1712242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xmlns="" id="{A1E47E13-FC68-6A66-6607-0D5AC78B600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757" y="5291087"/>
              <a:ext cx="2552483" cy="170347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xmlns="" id="{72A83FE2-A489-7661-60D8-DD24919A5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217" y="5291087"/>
              <a:ext cx="2552483" cy="17016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xmlns="" id="{5C26153C-4F31-339F-93B6-AB7F55D4C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17240" y="5296527"/>
              <a:ext cx="2552482" cy="170148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xmlns="" id="{4A9D9D26-574E-60E3-A734-7507E7F058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43704" y="5292911"/>
              <a:ext cx="2552482" cy="170165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xmlns="" id="{C56FBEB8-028C-46AA-D24C-8DDB88CE2B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9364" y="5285769"/>
              <a:ext cx="2552482" cy="170399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68523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5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867727" y="2072170"/>
            <a:ext cx="11704319" cy="146193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ru-RU" sz="1800" b="1" kern="0" dirty="0">
                <a:solidFill>
                  <a:srgbClr val="FF0000"/>
                </a:solidFill>
                <a:latin typeface="+mn-lt"/>
              </a:rPr>
              <a:t>С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редние школы №№ 47, 83, </a:t>
            </a:r>
            <a:r>
              <a:rPr lang="ru-RU" sz="1800" b="1" kern="0" dirty="0">
                <a:solidFill>
                  <a:srgbClr val="FF0000"/>
                </a:solidFill>
                <a:latin typeface="+mn-lt"/>
              </a:rPr>
              <a:t>7 (ОК №3)</a:t>
            </a: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принимают участие в федеральной программе капитального ремонта школ «Модернизация школьных систем образования» в рамках государственной программы «Развитие образования</a:t>
            </a:r>
            <a:r>
              <a:rPr lang="ru-RU" sz="1800" b="1" kern="0" dirty="0">
                <a:solidFill>
                  <a:srgbClr val="000000"/>
                </a:solidFill>
                <a:effectLst/>
                <a:highlight>
                  <a:srgbClr val="FFFFFF"/>
                </a:highlight>
                <a:latin typeface="+mn-lt"/>
                <a:ea typeface="Calibri" panose="020F0502020204030204" pitchFamily="34" charset="0"/>
              </a:rPr>
              <a:t>». </a:t>
            </a:r>
            <a:r>
              <a:rPr lang="ru-RU" sz="1800" b="1" dirty="0">
                <a:solidFill>
                  <a:schemeClr val="tx1"/>
                </a:solidFill>
              </a:rPr>
              <a:t>На эти цели были предусмотрены средства городского, областного и федерального бюджетов в сумме</a:t>
            </a:r>
            <a:r>
              <a:rPr lang="ru-RU" sz="1800" b="1" dirty="0"/>
              <a:t> </a:t>
            </a:r>
            <a:r>
              <a:rPr lang="ru-RU" sz="1800" b="1" dirty="0">
                <a:solidFill>
                  <a:srgbClr val="FF0000"/>
                </a:solidFill>
              </a:rPr>
              <a:t>226 170,4 </a:t>
            </a:r>
            <a:r>
              <a:rPr lang="ru-RU" sz="1800" b="1" dirty="0" err="1">
                <a:solidFill>
                  <a:srgbClr val="FF0000"/>
                </a:solidFill>
              </a:rPr>
              <a:t>тыс.руб</a:t>
            </a:r>
            <a:r>
              <a:rPr lang="ru-RU" sz="1800" b="1" dirty="0">
                <a:solidFill>
                  <a:srgbClr val="FF0000"/>
                </a:solidFill>
              </a:rPr>
              <a:t>. </a:t>
            </a:r>
            <a:r>
              <a:rPr lang="ru-RU" b="1" i="1" dirty="0">
                <a:solidFill>
                  <a:schemeClr val="tx1"/>
                </a:solidFill>
              </a:rPr>
              <a:t>(городской бюджет – 13 796,4 </a:t>
            </a:r>
            <a:r>
              <a:rPr lang="ru-RU" b="1" i="1" dirty="0" err="1">
                <a:solidFill>
                  <a:schemeClr val="tx1"/>
                </a:solidFill>
              </a:rPr>
              <a:t>тыс.руб</a:t>
            </a:r>
            <a:r>
              <a:rPr lang="ru-RU" b="1" i="1" dirty="0">
                <a:solidFill>
                  <a:schemeClr val="tx1"/>
                </a:solidFill>
              </a:rPr>
              <a:t>., областной бюджет – 58 726,6 </a:t>
            </a:r>
            <a:r>
              <a:rPr lang="ru-RU" b="1" i="1" dirty="0" err="1">
                <a:solidFill>
                  <a:schemeClr val="tx1"/>
                </a:solidFill>
              </a:rPr>
              <a:t>тыс.руб</a:t>
            </a:r>
            <a:r>
              <a:rPr lang="ru-RU" b="1" i="1" dirty="0">
                <a:solidFill>
                  <a:schemeClr val="tx1"/>
                </a:solidFill>
              </a:rPr>
              <a:t>., федеральный бюджет – 153 647,4 </a:t>
            </a:r>
            <a:r>
              <a:rPr lang="ru-RU" b="1" i="1" dirty="0" err="1">
                <a:solidFill>
                  <a:schemeClr val="tx1"/>
                </a:solidFill>
              </a:rPr>
              <a:t>тыс.руб</a:t>
            </a:r>
            <a:r>
              <a:rPr lang="ru-RU" b="1" i="1" dirty="0">
                <a:solidFill>
                  <a:schemeClr val="tx1"/>
                </a:solidFill>
              </a:rPr>
              <a:t>.)</a:t>
            </a:r>
            <a:endParaRPr lang="ru-RU" sz="18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1543389"/>
            <a:ext cx="4410953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Проведение капитальных ремонтов</a:t>
            </a:r>
            <a:endParaRPr lang="ru-RU" sz="1800" b="1" dirty="0">
              <a:latin typeface="+mn-lt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DFBA2817-64E3-D762-0779-F37780606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392"/>
          <a:stretch/>
        </p:blipFill>
        <p:spPr bwMode="auto">
          <a:xfrm>
            <a:off x="8930043" y="3713649"/>
            <a:ext cx="3549741" cy="29154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F7CD048-3637-49DC-344F-82B9286E451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9342" y="3808929"/>
            <a:ext cx="2115147" cy="2820196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xmlns="" id="{08911BEC-50C0-1659-115E-D14E1341A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3" b="46625"/>
          <a:stretch/>
        </p:blipFill>
        <p:spPr bwMode="auto">
          <a:xfrm>
            <a:off x="1013194" y="3788439"/>
            <a:ext cx="4350594" cy="2765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33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Прямоугольник 11"/>
          <p:cNvSpPr>
            <a:spLocks noChangeArrowheads="1"/>
          </p:cNvSpPr>
          <p:nvPr/>
        </p:nvSpPr>
        <p:spPr bwMode="auto">
          <a:xfrm>
            <a:off x="3325091" y="3552114"/>
            <a:ext cx="8666018" cy="4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>
              <a:lnSpc>
                <a:spcPts val="3400"/>
              </a:lnSpc>
            </a:pPr>
            <a:r>
              <a:rPr lang="ru-RU" altLang="ru-RU" sz="4400" b="1" dirty="0">
                <a:solidFill>
                  <a:srgbClr val="004F9F"/>
                </a:solidFill>
                <a:latin typeface="+mj-lt"/>
                <a:cs typeface="Times New Roman" pitchFamily="18" charset="0"/>
              </a:rPr>
              <a:t>СПАСИБО ЗА ВНИМАНИЕ!</a:t>
            </a:r>
          </a:p>
        </p:txBody>
      </p:sp>
      <p:pic>
        <p:nvPicPr>
          <p:cNvPr id="19461" name="Изображение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282" y="1434671"/>
            <a:ext cx="2319554" cy="789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782131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6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867727" y="2168215"/>
            <a:ext cx="11704319" cy="77457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Ученические проекты реализуются </a:t>
            </a:r>
            <a:r>
              <a:rPr lang="ru-RU" sz="1800" b="1" kern="0" dirty="0"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</a:rPr>
              <a:t>в</a:t>
            </a:r>
            <a:r>
              <a:rPr lang="ru-RU" sz="1800" b="1" kern="0" dirty="0">
                <a:solidFill>
                  <a:srgbClr val="000000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ru-RU" sz="1800" b="1" kern="0" dirty="0">
                <a:solidFill>
                  <a:srgbClr val="FF0000"/>
                </a:solidFill>
                <a:effectLst/>
                <a:latin typeface="+mn-lt"/>
                <a:ea typeface="Calibri" panose="020F0502020204030204" pitchFamily="34" charset="0"/>
              </a:rPr>
              <a:t>СШ №№ 43, 69, 89, 99, ОК №1 «Лидер»</a:t>
            </a:r>
          </a:p>
          <a:p>
            <a:pPr>
              <a:spcAft>
                <a:spcPts val="1000"/>
              </a:spcAft>
            </a:pPr>
            <a:r>
              <a:rPr lang="ru-RU" sz="1800" b="1" dirty="0">
                <a:solidFill>
                  <a:schemeClr val="tx1"/>
                </a:solidFill>
              </a:rPr>
              <a:t>На реализацию проектов выделены средства областного бюджета в сумме</a:t>
            </a:r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b="1" dirty="0">
                <a:solidFill>
                  <a:srgbClr val="FF0000"/>
                </a:solidFill>
              </a:rPr>
              <a:t>5 млн. рублей</a:t>
            </a:r>
            <a:endParaRPr lang="ru-RU" sz="18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1564893"/>
            <a:ext cx="5091289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Школьное инициативное бюджетирование</a:t>
            </a:r>
            <a:endParaRPr lang="ru-RU" sz="1800" b="1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6FCF5913-CB03-DBD8-BE67-DB3DFEE731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6"/>
          <a:stretch>
            <a:fillRect/>
          </a:stretch>
        </p:blipFill>
        <p:spPr bwMode="auto">
          <a:xfrm>
            <a:off x="885062" y="3694643"/>
            <a:ext cx="3989574" cy="2487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2F38302C-B12D-6D2E-C853-4C38FC8C5F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4" t="11918"/>
          <a:stretch>
            <a:fillRect/>
          </a:stretch>
        </p:blipFill>
        <p:spPr bwMode="auto">
          <a:xfrm>
            <a:off x="8565139" y="3694643"/>
            <a:ext cx="3989574" cy="2487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4F432223-C73E-FA2E-589C-78D77A35ED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537" y="3105878"/>
            <a:ext cx="2794700" cy="3725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648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7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60DB0D47-901C-4C6B-D839-2D0106D44BB7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C88D8BFC-0E7C-7FDD-5687-62133D075E3D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882AC99A-0F8A-C67A-57F0-932A9C9D5DCD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867727" y="1998701"/>
            <a:ext cx="11704319" cy="17543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1800" b="1" dirty="0"/>
              <a:t>В рамках программы «Новый социальный вектор», инициированной сотрудниками ПАО «Автодизель» (при поддержке Олега Дерипаска), </a:t>
            </a:r>
            <a:r>
              <a:rPr lang="ru-RU" sz="1800" b="1" dirty="0">
                <a:solidFill>
                  <a:srgbClr val="FF0000"/>
                </a:solidFill>
              </a:rPr>
              <a:t>в школах №№ 2, 80, 87</a:t>
            </a:r>
            <a:r>
              <a:rPr lang="ru-RU" sz="1800" b="1" dirty="0"/>
              <a:t> и </a:t>
            </a:r>
            <a:r>
              <a:rPr lang="ru-RU" sz="1800" b="1" dirty="0">
                <a:solidFill>
                  <a:srgbClr val="FF0000"/>
                </a:solidFill>
              </a:rPr>
              <a:t>детском саду № 55 </a:t>
            </a:r>
            <a:r>
              <a:rPr lang="ru-RU" sz="1800" b="1" dirty="0"/>
              <a:t>в этом году реализуется проект по созданию пространств для инженерно-технического образования детей</a:t>
            </a:r>
            <a:r>
              <a:rPr lang="ru-RU" sz="1800" dirty="0"/>
              <a:t>. </a:t>
            </a:r>
          </a:p>
          <a:p>
            <a:endParaRPr lang="ru-RU" sz="1800" b="1" dirty="0"/>
          </a:p>
          <a:p>
            <a:r>
              <a:rPr lang="ru-RU" sz="1800" b="1" dirty="0"/>
              <a:t>Для реализации проектов привлечены инвестиционные средства предприятий Ярославской области (ПАО «Автодизель») в сумме </a:t>
            </a:r>
            <a:r>
              <a:rPr lang="ru-RU" sz="1800" b="1" dirty="0">
                <a:solidFill>
                  <a:srgbClr val="FF0000"/>
                </a:solidFill>
              </a:rPr>
              <a:t>13 млн рублей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4564885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Привлечение инвестиционных средств </a:t>
            </a:r>
            <a:endParaRPr lang="ru-RU" sz="1800" b="1" dirty="0">
              <a:latin typeface="+mn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308A7D07-6C21-1EE9-C7A4-C88E33FF4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26" y="3861071"/>
            <a:ext cx="3793943" cy="2845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>
            <a:extLst>
              <a:ext uri="{FF2B5EF4-FFF2-40B4-BE49-F238E27FC236}">
                <a16:creationId xmlns:a16="http://schemas.microsoft.com/office/drawing/2014/main" xmlns="" id="{F7C9625E-31E1-499F-E862-F747D1E52E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312" y="3861070"/>
            <a:ext cx="3793943" cy="2841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6A7FB39-7907-ECFC-245B-DD8FE1A3C37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723" y="3861071"/>
            <a:ext cx="2118031" cy="282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3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55A8E60-BAF3-6951-3AA7-4AB5294AE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>
            <a:extLst>
              <a:ext uri="{FF2B5EF4-FFF2-40B4-BE49-F238E27FC236}">
                <a16:creationId xmlns:a16="http://schemas.microsoft.com/office/drawing/2014/main" xmlns="" id="{0E9E3105-3547-40F8-29D9-42CAAE35A29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8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FE4FC16-DE75-A557-97DC-BD61D7A5DDBC}"/>
              </a:ext>
            </a:extLst>
          </p:cNvPr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>
            <a:extLst>
              <a:ext uri="{FF2B5EF4-FFF2-40B4-BE49-F238E27FC236}">
                <a16:creationId xmlns:a16="http://schemas.microsoft.com/office/drawing/2014/main" xmlns="" id="{E10C0D96-536B-A318-FEA6-4AD56002267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>
            <a:extLst>
              <a:ext uri="{FF2B5EF4-FFF2-40B4-BE49-F238E27FC236}">
                <a16:creationId xmlns:a16="http://schemas.microsoft.com/office/drawing/2014/main" xmlns="" id="{1F214AA6-B7D2-67D9-6892-3BBD1E98FC3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>
            <a:extLst>
              <a:ext uri="{FF2B5EF4-FFF2-40B4-BE49-F238E27FC236}">
                <a16:creationId xmlns:a16="http://schemas.microsoft.com/office/drawing/2014/main" xmlns="" id="{61834102-8274-8AB5-1199-A8D07057C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>
            <a:extLst>
              <a:ext uri="{FF2B5EF4-FFF2-40B4-BE49-F238E27FC236}">
                <a16:creationId xmlns:a16="http://schemas.microsoft.com/office/drawing/2014/main" xmlns="" id="{BF51E031-CC3F-11B0-FFA4-20E410B4E4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EFEB927F-234A-7BED-FCDA-7A0732438412}"/>
              </a:ext>
            </a:extLst>
          </p:cNvPr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8" name="Рукописный ввод 17">
                <a:extLst>
                  <a:ext uri="{FF2B5EF4-FFF2-40B4-BE49-F238E27FC236}">
                    <a16:creationId xmlns:a16="http://schemas.microsoft.com/office/drawing/2014/main" xmlns="" id="{64B1A74B-AF5C-65BB-3C27-309085BF0455}"/>
                  </a:ext>
                </a:extLst>
              </p14:cNvPr>
              <p14:cNvContentPartPr/>
              <p14:nvPr/>
            </p14:nvContentPartPr>
            <p14:xfrm>
              <a:off x="9756720" y="2586911"/>
              <a:ext cx="360" cy="360"/>
            </p14:xfrm>
          </p:contentPart>
        </mc:Choice>
        <mc:Fallback xmlns="">
          <p:pic>
            <p:nvPicPr>
              <p:cNvPr id="18" name="Рукописный ввод 17">
                <a:extLst>
                  <a:ext uri="{FF2B5EF4-FFF2-40B4-BE49-F238E27FC236}">
                    <a16:creationId xmlns:a16="http://schemas.microsoft.com/office/drawing/2014/main" id="{60DB0D47-901C-4C6B-D839-2D0106D44B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747720" y="25779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9" name="Рукописный ввод 18">
                <a:extLst>
                  <a:ext uri="{FF2B5EF4-FFF2-40B4-BE49-F238E27FC236}">
                    <a16:creationId xmlns:a16="http://schemas.microsoft.com/office/drawing/2014/main" xmlns="" id="{562F436D-6E72-1451-3084-24B97E198880}"/>
                  </a:ext>
                </a:extLst>
              </p14:cNvPr>
              <p14:cNvContentPartPr/>
              <p14:nvPr/>
            </p14:nvContentPartPr>
            <p14:xfrm>
              <a:off x="3854520" y="2566031"/>
              <a:ext cx="360" cy="360"/>
            </p14:xfrm>
          </p:contentPart>
        </mc:Choice>
        <mc:Fallback xmlns="">
          <p:pic>
            <p:nvPicPr>
              <p:cNvPr id="19" name="Рукописный ввод 18">
                <a:extLst>
                  <a:ext uri="{FF2B5EF4-FFF2-40B4-BE49-F238E27FC236}">
                    <a16:creationId xmlns:a16="http://schemas.microsoft.com/office/drawing/2014/main" id="{C88D8BFC-0E7C-7FDD-5687-62133D075E3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45520" y="255703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xmlns="" id="{4E1BAE46-6210-1DFA-FCEA-2B451E99F80F}"/>
                  </a:ext>
                </a:extLst>
              </p14:cNvPr>
              <p14:cNvContentPartPr/>
              <p14:nvPr/>
            </p14:nvContentPartPr>
            <p14:xfrm>
              <a:off x="5278320" y="2545511"/>
              <a:ext cx="360" cy="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882AC99A-0F8A-C67A-57F0-932A9C9D5DCD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69320" y="2536511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7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77D31315-6A48-94D5-F827-A07B563613C8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9B1866A6-A3A3-7583-BBD0-ADD210BDC504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47A98A9-179F-1EE4-0C03-B7425D456E3E}"/>
              </a:ext>
            </a:extLst>
          </p:cNvPr>
          <p:cNvSpPr txBox="1"/>
          <p:nvPr/>
        </p:nvSpPr>
        <p:spPr>
          <a:xfrm>
            <a:off x="867727" y="2009464"/>
            <a:ext cx="11704319" cy="140038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dirty="0"/>
              <a:t>По инициативе мэрии в 2024 году впервые реализуется направление по благоустройству пришкольных территорий.</a:t>
            </a:r>
          </a:p>
          <a:p>
            <a:endParaRPr lang="ru-RU" b="1" dirty="0"/>
          </a:p>
          <a:p>
            <a:r>
              <a:rPr lang="ru-RU" b="1" dirty="0"/>
              <a:t>Победителями конкурса проектов по благоустройству пришкольных территорий стали: </a:t>
            </a:r>
            <a:r>
              <a:rPr lang="ru-RU" b="1" dirty="0">
                <a:solidFill>
                  <a:srgbClr val="FF0000"/>
                </a:solidFill>
              </a:rPr>
              <a:t>СШ №26 </a:t>
            </a:r>
            <a:r>
              <a:rPr lang="ru-RU" b="1" dirty="0"/>
              <a:t>(проект по благоустройству школьной территории входной группы) и </a:t>
            </a:r>
            <a:r>
              <a:rPr lang="ru-RU" b="1" dirty="0">
                <a:solidFill>
                  <a:srgbClr val="FF0000"/>
                </a:solidFill>
              </a:rPr>
              <a:t>СШ №52 </a:t>
            </a:r>
            <a:r>
              <a:rPr lang="ru-RU" b="1" dirty="0"/>
              <a:t>(проект школьного двора «Пространство Познания и Коммуникации «Пространство </a:t>
            </a:r>
            <a:r>
              <a:rPr lang="ru-RU" b="1" dirty="0" err="1"/>
              <a:t>ПиК</a:t>
            </a:r>
            <a:r>
              <a:rPr lang="ru-RU" b="1" dirty="0"/>
              <a:t>»)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46623E39-21A6-B897-4A58-65CEEB29BB7F}"/>
              </a:ext>
            </a:extLst>
          </p:cNvPr>
          <p:cNvSpPr txBox="1"/>
          <p:nvPr/>
        </p:nvSpPr>
        <p:spPr>
          <a:xfrm>
            <a:off x="867727" y="1511103"/>
            <a:ext cx="5145798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kern="0" dirty="0">
                <a:latin typeface="+mn-lt"/>
              </a:rPr>
              <a:t>Благоустройство пришкольных территорий</a:t>
            </a:r>
            <a:endParaRPr lang="ru-RU" sz="1800" b="1" dirty="0">
              <a:latin typeface="+mn-lt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715C8187-EC25-502C-C3F7-0856CC6D77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618" y="3555410"/>
            <a:ext cx="4248696" cy="3186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6DE6D5F-D2DB-6336-0A46-E152D19284B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461" y="3555410"/>
            <a:ext cx="4234802" cy="31866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66917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485"/>
          <p:cNvSpPr>
            <a:spLocks noGrp="1"/>
          </p:cNvSpPr>
          <p:nvPr>
            <p:ph type="sldNum" sz="quarter" idx="4294967295"/>
          </p:nvPr>
        </p:nvSpPr>
        <p:spPr>
          <a:xfrm>
            <a:off x="11867558" y="253655"/>
            <a:ext cx="846386" cy="1015534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fld id="{86CB4B4D-7CA3-9044-876B-883B54F8677D}" type="slidenum">
              <a:rPr sz="6599">
                <a:solidFill>
                  <a:srgbClr val="B7C6CF"/>
                </a:solidFill>
                <a:latin typeface="Times New Roman" charset="0"/>
                <a:ea typeface="Times New Roman" charset="0"/>
                <a:cs typeface="Times New Roman" charset="0"/>
              </a:rPr>
              <a:pPr/>
              <a:t>9</a:t>
            </a:fld>
            <a:endParaRPr sz="6599" dirty="0">
              <a:solidFill>
                <a:srgbClr val="B7C6CF"/>
              </a:solidFill>
              <a:latin typeface="Times New Roman" charset="0"/>
              <a:ea typeface="Times New Roman" charset="0"/>
              <a:cs typeface="Times New Roman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30043" y="407374"/>
            <a:ext cx="2572612" cy="71470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6714" tIns="56714" rIns="56714" bIns="56714" numCol="1" spcCol="38095" rtlCol="0" anchor="t">
            <a:spAutoFit/>
          </a:bodyPr>
          <a:lstStyle/>
          <a:p>
            <a:pPr defTabSz="1425530"/>
            <a:r>
              <a:rPr 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Итоги работы по созданию комфортной и безопасной образовательной среды</a:t>
            </a:r>
          </a:p>
        </p:txBody>
      </p:sp>
      <p:sp>
        <p:nvSpPr>
          <p:cNvPr id="2" name="AutoShape 4" descr="Детский технопарк «Кванториум» | МОУ &amp;quot;Средняя школа № 2 &amp;quot;Источник&amp;quot; г.  Петрозаводск"/>
          <p:cNvSpPr>
            <a:spLocks noChangeAspect="1" noChangeArrowheads="1"/>
          </p:cNvSpPr>
          <p:nvPr/>
        </p:nvSpPr>
        <p:spPr bwMode="auto">
          <a:xfrm>
            <a:off x="1555890" y="-159243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blob:https://web.whatsapp.com/6400612b-1e84-47ee-a1ad-b685123ffa49"/>
          <p:cNvSpPr>
            <a:spLocks noChangeAspect="1" noChangeArrowheads="1"/>
          </p:cNvSpPr>
          <p:nvPr/>
        </p:nvSpPr>
        <p:spPr bwMode="auto">
          <a:xfrm>
            <a:off x="1734087" y="8750"/>
            <a:ext cx="356394" cy="33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4287" tIns="52144" rIns="104287" bIns="5214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31"/>
          <p:cNvSpPr>
            <a:spLocks noChangeArrowheads="1"/>
          </p:cNvSpPr>
          <p:nvPr/>
        </p:nvSpPr>
        <p:spPr bwMode="auto">
          <a:xfrm>
            <a:off x="5683526" y="649303"/>
            <a:ext cx="2694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1pPr>
            <a:lvl2pPr marL="742950" indent="-28575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2pPr>
            <a:lvl3pPr marL="11430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3pPr>
            <a:lvl4pPr marL="16002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4pPr>
            <a:lvl5pPr marL="2057400" indent="-228600"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rgbClr val="333639"/>
                </a:solidFill>
                <a:latin typeface="Calibri" pitchFamily="34" charset="0"/>
                <a:ea typeface="Calibri" pitchFamily="34" charset="0"/>
                <a:cs typeface="Calibri" pitchFamily="34" charset="0"/>
                <a:sym typeface="Calibri" pitchFamily="34" charset="0"/>
              </a:defRPr>
            </a:lvl9pPr>
          </a:lstStyle>
          <a:p>
            <a:pPr eaLnBrk="1"/>
            <a:r>
              <a:rPr lang="ru-RU" altLang="ru-RU" sz="1300" dirty="0">
                <a:solidFill>
                  <a:srgbClr val="004F9F"/>
                </a:solidFill>
                <a:latin typeface="+mn-lt"/>
                <a:cs typeface="Times New Roman" pitchFamily="18" charset="0"/>
              </a:rPr>
              <a:t>Августовская конференция – 2025</a:t>
            </a:r>
          </a:p>
        </p:txBody>
      </p:sp>
      <p:pic>
        <p:nvPicPr>
          <p:cNvPr id="13" name="Изображение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18" y="365155"/>
            <a:ext cx="225583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8565139" y="305067"/>
            <a:ext cx="0" cy="722273"/>
          </a:xfrm>
          <a:prstGeom prst="line">
            <a:avLst/>
          </a:prstGeom>
          <a:noFill/>
          <a:ln w="12700" cap="flat">
            <a:solidFill>
              <a:srgbClr val="B7C6CF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3">
            <p14:nvContentPartPr>
              <p14:cNvPr id="34" name="Рукописный ввод 33">
                <a:extLst>
                  <a:ext uri="{FF2B5EF4-FFF2-40B4-BE49-F238E27FC236}">
                    <a16:creationId xmlns:a16="http://schemas.microsoft.com/office/drawing/2014/main" id="{8CBCDC2D-6C2C-B0C7-1FCC-8C133914ED8E}"/>
                  </a:ext>
                </a:extLst>
              </p14:cNvPr>
              <p14:cNvContentPartPr/>
              <p14:nvPr/>
            </p14:nvContentPartPr>
            <p14:xfrm>
              <a:off x="-1517302" y="810311"/>
              <a:ext cx="360" cy="360"/>
            </p14:xfrm>
          </p:contentPart>
        </mc:Choice>
        <mc:Fallback>
          <p:pic>
            <p:nvPicPr>
              <p:cNvPr id="34" name="Рукописный ввод 33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8CBCDC2D-6C2C-B0C7-1FCC-8C133914ED8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526302" y="756311"/>
                <a:ext cx="18000" cy="10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xmlns:aink="http://schemas.microsoft.com/office/drawing/2016/ink" xmlns="" Requires="p14 aink">
          <p:contentPart p14:bwMode="auto" r:id="rId9">
            <p14:nvContentPartPr>
              <p14:cNvPr id="35" name="Рукописный ввод 34">
                <a:extLst>
                  <a:ext uri="{FF2B5EF4-FFF2-40B4-BE49-F238E27FC236}">
                    <a16:creationId xmlns:a16="http://schemas.microsoft.com/office/drawing/2014/main" id="{275FB2ED-C1AE-9CE6-F476-3558791FEC11}"/>
                  </a:ext>
                </a:extLst>
              </p14:cNvPr>
              <p14:cNvContentPartPr/>
              <p14:nvPr/>
            </p14:nvContentPartPr>
            <p14:xfrm>
              <a:off x="9891818" y="3179471"/>
              <a:ext cx="360" cy="360"/>
            </p14:xfrm>
          </p:contentPart>
        </mc:Choice>
        <mc:Fallback>
          <p:pic>
            <p:nvPicPr>
              <p:cNvPr id="35" name="Рукописный ввод 34">
                <a:extLst>
                  <a:ext uri="{FF2B5EF4-FFF2-40B4-BE49-F238E27FC236}">
                    <a16:creationId xmlns:p14="http://schemas.microsoft.com/office/powerpoint/2010/main" xmlns:aink="http://schemas.microsoft.com/office/drawing/2016/ink" xmlns="" xmlns:a16="http://schemas.microsoft.com/office/drawing/2014/main" id="{275FB2ED-C1AE-9CE6-F476-3558791FEC1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882818" y="3125471"/>
                <a:ext cx="18000" cy="1080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F319CC-1069-9812-F593-23471AA15851}"/>
              </a:ext>
            </a:extLst>
          </p:cNvPr>
          <p:cNvSpPr txBox="1"/>
          <p:nvPr/>
        </p:nvSpPr>
        <p:spPr>
          <a:xfrm>
            <a:off x="786203" y="1968086"/>
            <a:ext cx="11704319" cy="19236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b="1" dirty="0"/>
              <a:t>На проведение работ по подготовке образовательных учреждений к учебному году выделены средства городского бюджета на общую сумму </a:t>
            </a:r>
            <a:r>
              <a:rPr lang="ru-RU" b="1" dirty="0">
                <a:solidFill>
                  <a:srgbClr val="FF0000"/>
                </a:solidFill>
              </a:rPr>
              <a:t>208 534,2 </a:t>
            </a:r>
            <a:r>
              <a:rPr lang="ru-RU" b="1" dirty="0" err="1">
                <a:solidFill>
                  <a:srgbClr val="FF0000"/>
                </a:solidFill>
              </a:rPr>
              <a:t>тыс.руб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b="1" dirty="0"/>
              <a:t>, в том числе за счёт средств депутатов муниципалитета города Ярославля </a:t>
            </a:r>
            <a:r>
              <a:rPr lang="ru-RU" b="1" dirty="0">
                <a:solidFill>
                  <a:srgbClr val="FF0000"/>
                </a:solidFill>
              </a:rPr>
              <a:t>64 959,1 тыс. руб. </a:t>
            </a:r>
          </a:p>
          <a:p>
            <a:r>
              <a:rPr lang="ru-RU" b="1" dirty="0"/>
              <a:t>Работы выполнены </a:t>
            </a:r>
            <a:r>
              <a:rPr lang="ru-RU" b="1" dirty="0">
                <a:solidFill>
                  <a:srgbClr val="FF0000"/>
                </a:solidFill>
              </a:rPr>
              <a:t>в 182 учреждениях</a:t>
            </a:r>
            <a:r>
              <a:rPr lang="ru-RU" b="1" dirty="0"/>
              <a:t> отрасли.</a:t>
            </a:r>
          </a:p>
          <a:p>
            <a:endParaRPr lang="ru-RU" b="1" dirty="0"/>
          </a:p>
          <a:p>
            <a:r>
              <a:rPr lang="ru-RU" b="1" dirty="0"/>
              <a:t>В </a:t>
            </a:r>
            <a:r>
              <a:rPr lang="ru-RU" b="1" dirty="0">
                <a:solidFill>
                  <a:srgbClr val="FF0000"/>
                </a:solidFill>
              </a:rPr>
              <a:t>4 учреждениях </a:t>
            </a:r>
            <a:r>
              <a:rPr lang="ru-RU" b="1" dirty="0"/>
              <a:t>(СШ №№ 28, 58, 70, 74)</a:t>
            </a:r>
            <a:r>
              <a:rPr lang="ru-RU" dirty="0"/>
              <a:t> </a:t>
            </a:r>
            <a:r>
              <a:rPr lang="ru-RU" b="1" dirty="0"/>
              <a:t>проведены работы по благоустройству территорий. На эти цели были выделены средства городского бюджета в сумме  </a:t>
            </a:r>
            <a:r>
              <a:rPr lang="ru-RU" b="1" dirty="0">
                <a:solidFill>
                  <a:srgbClr val="FF0000"/>
                </a:solidFill>
              </a:rPr>
              <a:t>16 398,8 </a:t>
            </a:r>
            <a:r>
              <a:rPr lang="ru-RU" b="1" dirty="0" err="1">
                <a:solidFill>
                  <a:srgbClr val="FF0000"/>
                </a:solidFill>
              </a:rPr>
              <a:t>тыс.руб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endParaRPr lang="ru-RU" sz="1800" b="1" dirty="0">
              <a:solidFill>
                <a:srgbClr val="FF0000"/>
              </a:solidFill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A0D080E5-7918-557A-A615-471FF3AD105A}"/>
              </a:ext>
            </a:extLst>
          </p:cNvPr>
          <p:cNvSpPr txBox="1"/>
          <p:nvPr/>
        </p:nvSpPr>
        <p:spPr>
          <a:xfrm>
            <a:off x="867727" y="1511103"/>
            <a:ext cx="3091087" cy="40011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kern="0" dirty="0">
                <a:latin typeface="+mn-lt"/>
              </a:rPr>
              <a:t>Ремонтные работы в ОУ</a:t>
            </a:r>
            <a:endParaRPr lang="ru-RU" sz="1800" b="1" dirty="0">
              <a:latin typeface="+mn-lt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723A352C-2FB2-566E-6629-D7A4A5B766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50" y="4031319"/>
            <a:ext cx="3610847" cy="270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B08DC7D-9A6C-1AF0-E1F5-40B590FE76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8931" y="4031319"/>
            <a:ext cx="3601820" cy="270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xmlns="" id="{542D26E7-57D6-0D2F-885C-E48C79DAC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142" y="4031319"/>
            <a:ext cx="2576443" cy="2701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055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333639"/>
      </a:dk1>
      <a:lt1>
        <a:srgbClr val="F4F5FC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52B75"/>
        </a:solidFill>
        <a:ln w="12700">
          <a:miter lim="400000"/>
        </a:ln>
      </a:spPr>
      <a:bodyPr lIns="27283" tIns="27283" rIns="27283" bIns="27283" anchor="ctr"/>
      <a:lstStyle>
        <a:defPPr algn="ctr">
          <a:defRPr sz="745">
            <a:solidFill>
              <a:srgbClr val="F4F5FC"/>
            </a:solidFill>
            <a:latin typeface="Arial" charset="0"/>
            <a:ea typeface="Arial" charset="0"/>
            <a:cs typeface="Arial" charset="0"/>
          </a:defRPr>
        </a:defPPr>
      </a:lstStyle>
    </a:spDef>
    <a:lnDef>
      <a:spPr>
        <a:noFill/>
        <a:ln w="6350" cap="flat">
          <a:solidFill>
            <a:srgbClr val="152B75"/>
          </a:solidFill>
          <a:prstDash val="solid"/>
          <a:miter lim="800000"/>
        </a:ln>
        <a:effectLst/>
        <a:sp3d/>
      </a:spPr>
      <a:bodyPr/>
      <a:lstStyle/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5031"/>
      </a:accent1>
      <a:accent2>
        <a:srgbClr val="FFB640"/>
      </a:accent2>
      <a:accent3>
        <a:srgbClr val="53BC71"/>
      </a:accent3>
      <a:accent4>
        <a:srgbClr val="57ADCD"/>
      </a:accent4>
      <a:accent5>
        <a:srgbClr val="776299"/>
      </a:accent5>
      <a:accent6>
        <a:srgbClr val="AAB2BD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4F5FC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ctr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6721" tIns="56721" rIns="56721" bIns="56721" numCol="1" spcCol="38100" rtlCol="0" anchor="t">
        <a:spAutoFit/>
      </a:bodyPr>
      <a:lstStyle>
        <a:defPPr marL="0" marR="0" indent="0" algn="l" defTabSz="1425786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800" b="0" i="0" u="none" strike="noStrike" cap="none" spc="0" normalizeH="0" baseline="0">
            <a:ln>
              <a:noFill/>
            </a:ln>
            <a:solidFill>
              <a:srgbClr val="333639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12503</TotalTime>
  <Words>4739</Words>
  <Application>Microsoft Office PowerPoint</Application>
  <PresentationFormat>Произвольный</PresentationFormat>
  <Paragraphs>535</Paragraphs>
  <Slides>50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Михайлова_ТА</cp:lastModifiedBy>
  <cp:revision>712</cp:revision>
  <dcterms:modified xsi:type="dcterms:W3CDTF">2025-08-26T12:30:58Z</dcterms:modified>
</cp:coreProperties>
</file>