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ECDC61F-A3EF-48B2-B31A-E3E2C1A55E64}">
          <p14:sldIdLst>
            <p14:sldId id="257"/>
            <p14:sldId id="264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78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51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50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25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5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09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6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83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291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1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E3350-46C6-47CA-8767-F1C905C49A8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0955-FABE-4609-A3CE-04328637B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7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http://gc-pmss.ru/images/site/logo_green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49400" y="1480355"/>
            <a:ext cx="928033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Современный подросток: какие они, наши дети?</a:t>
            </a:r>
          </a:p>
          <a:p>
            <a:pPr algn="ctr"/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Особенности трендов воспитательной работы в школе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43873" y="5894666"/>
            <a:ext cx="209139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2024 </a:t>
            </a:r>
            <a:r>
              <a:rPr lang="ru-RU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год </a:t>
            </a:r>
          </a:p>
        </p:txBody>
      </p:sp>
      <p:pic>
        <p:nvPicPr>
          <p:cNvPr id="6" name="Picture 1" descr="Перейти на главную"/>
          <p:cNvPicPr>
            <a:picLocks noChangeAspect="1" noChangeArrowheads="1"/>
          </p:cNvPicPr>
          <p:nvPr/>
        </p:nvPicPr>
        <p:blipFill>
          <a:blip r:embed="rId2" r:link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00" y="3832561"/>
            <a:ext cx="1485567" cy="12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874164" y="4895693"/>
            <a:ext cx="393017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Марина </a:t>
            </a:r>
            <a:r>
              <a:rPr lang="ru-RU" altLang="ru-RU" sz="16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Федоровна Луканина</a:t>
            </a:r>
            <a: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,</a:t>
            </a:r>
            <a:endParaRPr lang="ru-RU" altLang="ru-RU" sz="1600" b="1" i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altLang="ru-RU" sz="16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МУ </a:t>
            </a:r>
            <a: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«Городской Центр </a:t>
            </a:r>
            <a:b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психолого-педагогической, медицинской </a:t>
            </a:r>
            <a:b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altLang="ru-RU" sz="1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и социальной помощи» </a:t>
            </a:r>
            <a:endParaRPr lang="ru-RU" sz="1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274" y="132977"/>
            <a:ext cx="10704331" cy="10572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23273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0986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/>
              <a:t>Экспресс-опрос лидеров школьного самоуправления (старшеклассники, г. Ярославль, 150 человек, 57 школ, 16 команд)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5951" y="1690688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Проблемы коммуникаций – 39% (26 ответов)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Проблема травли (доминирование, отвержение, непринятие в новом коллективе, манипуляция, провокация, агрессия и другие проявления) – 19% (13 ответов)</a:t>
            </a:r>
          </a:p>
          <a:p>
            <a:pPr>
              <a:buFontTx/>
              <a:buChar char="-"/>
            </a:pPr>
            <a:r>
              <a:rPr lang="ru-RU" dirty="0" smtClean="0"/>
              <a:t>Конфликты – 23% (15 ответов)</a:t>
            </a:r>
          </a:p>
          <a:p>
            <a:pPr marL="0" indent="0">
              <a:buNone/>
            </a:pPr>
            <a:r>
              <a:rPr lang="ru-RU" dirty="0" smtClean="0"/>
              <a:t>со взрослыми – 3 дети</a:t>
            </a:r>
            <a:r>
              <a:rPr lang="en-US" dirty="0" smtClean="0"/>
              <a:t>/</a:t>
            </a:r>
            <a:r>
              <a:rPr lang="ru-RU" dirty="0" smtClean="0"/>
              <a:t>родители (</a:t>
            </a:r>
            <a:r>
              <a:rPr lang="ru-RU" dirty="0" err="1" smtClean="0"/>
              <a:t>гиперопека</a:t>
            </a:r>
            <a:r>
              <a:rPr lang="ru-RU" dirty="0" smtClean="0"/>
              <a:t>, страх осуждения, страх отсутствия поддержки) + 3 школьники</a:t>
            </a:r>
            <a:r>
              <a:rPr lang="en-US" dirty="0" smtClean="0"/>
              <a:t>/</a:t>
            </a:r>
            <a:r>
              <a:rPr lang="ru-RU" dirty="0" smtClean="0"/>
              <a:t>педагоги (доминирование, страх осуждения, страх, что не заметят индивидуальность, любимчики)</a:t>
            </a:r>
          </a:p>
          <a:p>
            <a:pPr marL="0" indent="0">
              <a:buNone/>
            </a:pPr>
            <a:r>
              <a:rPr lang="ru-RU" dirty="0" smtClean="0"/>
              <a:t>со сверстниками -  9 (+предательство, сложность выбора отношений, отсутствие понимания) </a:t>
            </a:r>
          </a:p>
        </p:txBody>
      </p:sp>
    </p:spTree>
    <p:extLst>
      <p:ext uri="{BB962C8B-B14F-4D97-AF65-F5344CB8AC3E}">
        <p14:creationId xmlns:p14="http://schemas.microsoft.com/office/powerpoint/2010/main" val="45752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0986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/>
              <a:t>Экспресс-опрос лидеров школьного самоуправления (старшеклассники, г. Ярославль, 150 человек, 57 школ, 16 команд)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5951" y="1690688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                 Отношение к самому себе – 61% (40 ответов)</a:t>
            </a:r>
          </a:p>
          <a:p>
            <a:r>
              <a:rPr lang="ru-RU" dirty="0" smtClean="0"/>
              <a:t>Одиночество  (замкнутость как закрытость, отсутствие понимания со стороны других людей) – 32% (21 ответ)</a:t>
            </a:r>
          </a:p>
          <a:p>
            <a:r>
              <a:rPr lang="ru-RU" dirty="0" smtClean="0"/>
              <a:t>Страхи -  29% (19 ответов)</a:t>
            </a:r>
          </a:p>
          <a:p>
            <a:pPr marL="0" indent="0">
              <a:buNone/>
            </a:pPr>
            <a:r>
              <a:rPr lang="ru-RU" dirty="0" smtClean="0"/>
              <a:t>страх отвержения –  2 ответа</a:t>
            </a:r>
          </a:p>
          <a:p>
            <a:pPr marL="0" indent="0">
              <a:buNone/>
            </a:pPr>
            <a:r>
              <a:rPr lang="ru-RU" dirty="0" smtClean="0"/>
              <a:t>страх не быть самим собой, подавить свою индивидуальность- 7 ответов</a:t>
            </a:r>
          </a:p>
          <a:p>
            <a:pPr marL="0" indent="0">
              <a:buNone/>
            </a:pPr>
            <a:r>
              <a:rPr lang="ru-RU" dirty="0" smtClean="0"/>
              <a:t>страх быть нереализованным – 3 ответа</a:t>
            </a:r>
          </a:p>
          <a:p>
            <a:pPr marL="0" indent="0">
              <a:buNone/>
            </a:pPr>
            <a:r>
              <a:rPr lang="ru-RU" dirty="0" smtClean="0"/>
              <a:t>страх не быть первым – 3 ответа</a:t>
            </a:r>
          </a:p>
          <a:p>
            <a:pPr marL="0" indent="0">
              <a:buNone/>
            </a:pPr>
            <a:r>
              <a:rPr lang="ru-RU" dirty="0" smtClean="0"/>
              <a:t> страх осуждения обществом – 6 ответов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4699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0986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/>
              <a:t>Экспресс-опрос лидеров школьного самоуправления (старшеклассники, г. Ярославль, 150 человек, 57 школ, 16 команд)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497" y="2222938"/>
            <a:ext cx="10510344" cy="30938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                 Отношение к самому себе – 61% (40 ответов</a:t>
            </a:r>
            <a:r>
              <a:rPr lang="ru-RU" dirty="0" smtClean="0"/>
              <a:t>)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         Проблемы </a:t>
            </a:r>
            <a:r>
              <a:rPr lang="ru-RU" dirty="0"/>
              <a:t>коммуникаций – 39% (26 ответов)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250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0986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7200" dirty="0" smtClean="0"/>
              <a:t>Тренды 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497" y="2222938"/>
            <a:ext cx="10510344" cy="309387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                </a:t>
            </a:r>
            <a:r>
              <a:rPr lang="ru-RU" dirty="0" smtClean="0"/>
              <a:t>Быть, а не казаться (</a:t>
            </a:r>
            <a:r>
              <a:rPr lang="ru-RU" dirty="0" smtClean="0">
                <a:solidFill>
                  <a:srgbClr val="FF0000"/>
                </a:solidFill>
              </a:rPr>
              <a:t>ИДЕНТИЧНОСТЬ)</a:t>
            </a:r>
            <a:r>
              <a:rPr lang="ru-RU" dirty="0" smtClean="0"/>
              <a:t>,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ЛЮБОВЬ К РОДИНЕ (ИДЕНТИЧНОСТЬ НА УРОВНЕ СУПЕР-ЭГО)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РЕЗУЛЬТАТ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ПРИЗНАНИЕ</a:t>
            </a:r>
            <a:r>
              <a:rPr lang="ru-RU" dirty="0" smtClean="0"/>
              <a:t>, </a:t>
            </a:r>
            <a:r>
              <a:rPr lang="ru-RU" dirty="0" smtClean="0"/>
              <a:t>а не только успешность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ДРУЖБА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КОНСТРУКТИВНЫЕ КОММУНИКАЦИИ</a:t>
            </a:r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САМОРЕГУЛЯЦИЯ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ОТКРЫТОСТЬ </a:t>
            </a:r>
            <a:r>
              <a:rPr lang="ru-RU" dirty="0" smtClean="0"/>
              <a:t>и</a:t>
            </a:r>
            <a:r>
              <a:rPr lang="ru-RU" dirty="0" smtClean="0">
                <a:solidFill>
                  <a:srgbClr val="FF0000"/>
                </a:solidFill>
              </a:rPr>
              <a:t>  ЧЕСТНОСТЬ, </a:t>
            </a:r>
            <a:r>
              <a:rPr lang="ru-RU" dirty="0" smtClean="0"/>
              <a:t>как </a:t>
            </a:r>
            <a:r>
              <a:rPr lang="ru-RU" smtClean="0"/>
              <a:t>противодействие манипуляции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8575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320</Words>
  <Application>Microsoft Office PowerPoint</Application>
  <PresentationFormat>Широкоэкранный</PresentationFormat>
  <Paragraphs>31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Экспресс-опрос лидеров школьного самоуправления (старшеклассники, г. Ярославль, 150 человек, 57 школ, 16 команд)</vt:lpstr>
      <vt:lpstr>Экспресс-опрос лидеров школьного самоуправления (старшеклассники, г. Ярославль, 150 человек, 57 школ, 16 команд)</vt:lpstr>
      <vt:lpstr>Экспресс-опрос лидеров школьного самоуправления (старшеклассники, г. Ярославль, 150 человек, 57 школ, 16 команд)</vt:lpstr>
      <vt:lpstr>Тренды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10</cp:revision>
  <dcterms:created xsi:type="dcterms:W3CDTF">2024-09-18T11:47:56Z</dcterms:created>
  <dcterms:modified xsi:type="dcterms:W3CDTF">2024-11-19T19:23:47Z</dcterms:modified>
</cp:coreProperties>
</file>