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3" r:id="rId6"/>
    <p:sldId id="264" r:id="rId7"/>
    <p:sldId id="265" r:id="rId8"/>
    <p:sldId id="269" r:id="rId9"/>
    <p:sldId id="274" r:id="rId10"/>
    <p:sldId id="270" r:id="rId11"/>
    <p:sldId id="271" r:id="rId12"/>
    <p:sldId id="272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947B"/>
    <a:srgbClr val="259C83"/>
    <a:srgbClr val="E0245F"/>
    <a:srgbClr val="E83452"/>
    <a:srgbClr val="CF3757"/>
    <a:srgbClr val="319D79"/>
    <a:srgbClr val="E1275C"/>
    <a:srgbClr val="E0265D"/>
    <a:srgbClr val="E024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149B2-F272-4B00-AF7A-746548E79FBA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726C-88CE-4ACA-BC8D-52FF0B28C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019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149B2-F272-4B00-AF7A-746548E79FBA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726C-88CE-4ACA-BC8D-52FF0B28C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655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149B2-F272-4B00-AF7A-746548E79FBA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726C-88CE-4ACA-BC8D-52FF0B28C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25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149B2-F272-4B00-AF7A-746548E79FBA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726C-88CE-4ACA-BC8D-52FF0B28C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893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149B2-F272-4B00-AF7A-746548E79FBA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726C-88CE-4ACA-BC8D-52FF0B28C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79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149B2-F272-4B00-AF7A-746548E79FBA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726C-88CE-4ACA-BC8D-52FF0B28C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034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149B2-F272-4B00-AF7A-746548E79FBA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726C-88CE-4ACA-BC8D-52FF0B28C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02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149B2-F272-4B00-AF7A-746548E79FBA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726C-88CE-4ACA-BC8D-52FF0B28C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117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149B2-F272-4B00-AF7A-746548E79FBA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726C-88CE-4ACA-BC8D-52FF0B28C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523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149B2-F272-4B00-AF7A-746548E79FBA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726C-88CE-4ACA-BC8D-52FF0B28C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565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149B2-F272-4B00-AF7A-746548E79FBA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726C-88CE-4ACA-BC8D-52FF0B28C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075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149B2-F272-4B00-AF7A-746548E79FBA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3726C-88CE-4ACA-BC8D-52FF0B28C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825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12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1061" y="1221754"/>
            <a:ext cx="7272129" cy="2387600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состоянии аварийности на территории города Ярославля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852" y="-566304"/>
            <a:ext cx="5691809" cy="8050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645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09330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предупреждению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дорожно-транспортного травматизма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5764696"/>
            <a:ext cx="12192000" cy="109330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331" y="4604821"/>
            <a:ext cx="1865244" cy="2638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356" y="3617532"/>
            <a:ext cx="2073729" cy="20920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401" y="3638206"/>
            <a:ext cx="2696752" cy="20714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0" y="1112061"/>
            <a:ext cx="2780916" cy="24713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269" y="1143149"/>
            <a:ext cx="2534091" cy="24953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813" y="1191592"/>
            <a:ext cx="2574174" cy="23984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527" y="3638206"/>
            <a:ext cx="2689666" cy="20714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8473"/>
            <a:ext cx="3428258" cy="207115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441" y="1112557"/>
            <a:ext cx="4233560" cy="247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26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09330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предупреждению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дорожно-транспортного травматизма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-1" y="5764695"/>
            <a:ext cx="12192000" cy="109330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331" y="4604821"/>
            <a:ext cx="1865244" cy="2638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1" y="1134571"/>
            <a:ext cx="1630650" cy="21689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503" y="3471988"/>
            <a:ext cx="3113752" cy="22656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315" y="1149474"/>
            <a:ext cx="1630464" cy="21540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930" y="3476161"/>
            <a:ext cx="3268694" cy="22743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9" y="3484884"/>
            <a:ext cx="4090054" cy="22656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538" y="1135012"/>
            <a:ext cx="3279341" cy="21826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076" y="1122717"/>
            <a:ext cx="2984164" cy="219494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436" y="1162640"/>
            <a:ext cx="2437683" cy="214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9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09330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предупреждению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дорожно-транспортного травматизма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-1" y="5764695"/>
            <a:ext cx="12192000" cy="109330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331" y="4604821"/>
            <a:ext cx="1865244" cy="2638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8" y="1244732"/>
            <a:ext cx="1814788" cy="22787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922" y="1226443"/>
            <a:ext cx="3329369" cy="25144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4" y="3603827"/>
            <a:ext cx="2226605" cy="21871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744" y="1244732"/>
            <a:ext cx="2438400" cy="247177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509" y="3805582"/>
            <a:ext cx="4489333" cy="195911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872" y="3805582"/>
            <a:ext cx="2610749" cy="195911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421" y="1244732"/>
            <a:ext cx="2522556" cy="243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29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09330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состоянии аварийности на территории города Ярославля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5765248"/>
            <a:ext cx="12192000" cy="109330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331" y="4604821"/>
            <a:ext cx="1865244" cy="2638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206277" y="2338394"/>
            <a:ext cx="12016409" cy="235552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381416" y="3224040"/>
            <a:ext cx="18980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10 месяцев</a:t>
            </a:r>
          </a:p>
          <a:p>
            <a:pPr algn="ctr">
              <a:lnSpc>
                <a:spcPts val="1200"/>
              </a:lnSpc>
            </a:pP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2024 года</a:t>
            </a:r>
            <a:endParaRPr lang="ru-RU" sz="20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670" y="2831086"/>
            <a:ext cx="1642049" cy="164204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429407" y="2465909"/>
            <a:ext cx="7537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ДТП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81472" y="2446519"/>
            <a:ext cx="12147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Погибло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916872" y="2430976"/>
            <a:ext cx="10342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Ранено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43197" y="3287599"/>
            <a:ext cx="17331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solidFill>
                  <a:srgbClr val="E024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+4,4 % (519)</a:t>
            </a:r>
            <a:endParaRPr lang="ru-RU" sz="2200" b="1" dirty="0">
              <a:solidFill>
                <a:srgbClr val="E0245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65720" y="3260174"/>
            <a:ext cx="15215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solidFill>
                  <a:srgbClr val="E024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+15 % (23)</a:t>
            </a:r>
            <a:endParaRPr lang="ru-RU" sz="2200" b="1" dirty="0">
              <a:solidFill>
                <a:srgbClr val="E0245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805542" y="3222506"/>
            <a:ext cx="17331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solidFill>
                  <a:srgbClr val="E024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+6,4 % (624)</a:t>
            </a:r>
            <a:endParaRPr lang="ru-RU" sz="2200" b="1" dirty="0">
              <a:solidFill>
                <a:srgbClr val="E024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7541">
            <a:off x="1619642" y="3694612"/>
            <a:ext cx="1159900" cy="115990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111" y="2766339"/>
            <a:ext cx="1654305" cy="165430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27" y="2725293"/>
            <a:ext cx="1622649" cy="162264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7541">
            <a:off x="5110546" y="3682576"/>
            <a:ext cx="1159900" cy="115990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7541">
            <a:off x="8873848" y="3690066"/>
            <a:ext cx="1159900" cy="115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68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09330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состоянии детского дорожно-транспортного травматизма</a:t>
            </a:r>
          </a:p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территории города Ярославля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5765248"/>
            <a:ext cx="12192000" cy="109330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331" y="4604821"/>
            <a:ext cx="1865244" cy="2638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82819" y="1681286"/>
            <a:ext cx="12016409" cy="157880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71048" y="2258068"/>
            <a:ext cx="115159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 месяцев</a:t>
            </a:r>
          </a:p>
          <a:p>
            <a:pPr algn="ctr">
              <a:lnSpc>
                <a:spcPts val="1200"/>
              </a:lnSpc>
            </a:pPr>
            <a:r>
              <a:rPr lang="ru-RU" sz="160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2024 года</a:t>
            </a:r>
            <a:endParaRPr lang="ru-RU" sz="16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094" y="1820362"/>
            <a:ext cx="1252313" cy="125231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529815" y="2031190"/>
            <a:ext cx="702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ДТП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67838" y="2062987"/>
            <a:ext cx="1122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Погибло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067632" y="2042702"/>
            <a:ext cx="9589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Ранено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47588" y="2489554"/>
            <a:ext cx="15905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E024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+48,6 % (55)</a:t>
            </a:r>
            <a:endParaRPr lang="ru-RU" sz="2000" b="1" dirty="0">
              <a:solidFill>
                <a:srgbClr val="E024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7541">
            <a:off x="8884969" y="2556321"/>
            <a:ext cx="754556" cy="75455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793867" y="3681030"/>
            <a:ext cx="1059431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Дорожно-транспортные происшествия, в результате которых пострадали дети,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составили </a:t>
            </a:r>
            <a:r>
              <a:rPr lang="ru-RU" sz="2400" b="1" dirty="0" smtClean="0">
                <a:solidFill>
                  <a:srgbClr val="CF37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10,6%</a:t>
            </a:r>
            <a:r>
              <a:rPr lang="ru-RU" sz="2400" dirty="0" smtClean="0">
                <a:solidFill>
                  <a:srgbClr val="CF37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общего количества ДТП с пострадавшими.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образом, несовершеннолетние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стали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участниками каждого </a:t>
            </a:r>
            <a:r>
              <a:rPr lang="ru-RU" sz="2400" b="1" dirty="0" smtClean="0">
                <a:solidFill>
                  <a:srgbClr val="CF37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ДТП с пострадавшими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91" y="1789994"/>
            <a:ext cx="1320376" cy="132037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7541">
            <a:off x="1358011" y="2594816"/>
            <a:ext cx="754556" cy="75455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733407" y="2468135"/>
            <a:ext cx="15905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E024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+43,9 % (59)</a:t>
            </a:r>
            <a:endParaRPr lang="ru-RU" sz="2000" b="1" dirty="0">
              <a:solidFill>
                <a:srgbClr val="E024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72023" y="2444688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143" y="1860268"/>
            <a:ext cx="1351705" cy="135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1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09330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765248"/>
            <a:ext cx="12192000" cy="109330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858" y="4622572"/>
            <a:ext cx="1865244" cy="2638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" name="Скругленный прямоугольник 24"/>
          <p:cNvSpPr/>
          <p:nvPr/>
        </p:nvSpPr>
        <p:spPr>
          <a:xfrm>
            <a:off x="1990177" y="1538977"/>
            <a:ext cx="3713929" cy="5718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TextBox 55"/>
          <p:cNvSpPr txBox="1"/>
          <p:nvPr/>
        </p:nvSpPr>
        <p:spPr>
          <a:xfrm>
            <a:off x="2869802" y="1493049"/>
            <a:ext cx="2034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Кировский район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030807" y="1770066"/>
            <a:ext cx="1773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-42,9% (4 ДТП)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1990178" y="2387916"/>
            <a:ext cx="3713929" cy="5718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1999307" y="3235805"/>
            <a:ext cx="3713929" cy="5718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6610495" y="3218467"/>
            <a:ext cx="3713929" cy="5718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6610496" y="2412046"/>
            <a:ext cx="3713929" cy="5718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018" y="2405979"/>
            <a:ext cx="563701" cy="563701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7541">
            <a:off x="2409452" y="2608339"/>
            <a:ext cx="429220" cy="429220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>
            <a:off x="7584957" y="3124975"/>
            <a:ext cx="2270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Фрунзенский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687039" y="3420313"/>
            <a:ext cx="1943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F37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+71,4% (12 ДТП)</a:t>
            </a:r>
            <a:endParaRPr lang="ru-RU" b="1" dirty="0">
              <a:solidFill>
                <a:srgbClr val="CF375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9" name="Рисунок 7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613" y="3266238"/>
            <a:ext cx="563701" cy="563701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7541">
            <a:off x="2387772" y="3473366"/>
            <a:ext cx="429220" cy="429220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167" y="3243975"/>
            <a:ext cx="563701" cy="563701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7541">
            <a:off x="7023799" y="3465567"/>
            <a:ext cx="429220" cy="429220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751" y="2412046"/>
            <a:ext cx="563701" cy="563701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7541">
            <a:off x="6995440" y="2637042"/>
            <a:ext cx="429220" cy="429220"/>
          </a:xfrm>
          <a:prstGeom prst="rect">
            <a:avLst/>
          </a:prstGeom>
        </p:spPr>
      </p:pic>
      <p:sp>
        <p:nvSpPr>
          <p:cNvPr id="87" name="TextBox 86"/>
          <p:cNvSpPr txBox="1"/>
          <p:nvPr/>
        </p:nvSpPr>
        <p:spPr>
          <a:xfrm>
            <a:off x="2821023" y="3184045"/>
            <a:ext cx="2290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Дзержинский район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024943" y="3478946"/>
            <a:ext cx="1930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F37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+22,2% (11 ДТП)</a:t>
            </a:r>
            <a:endParaRPr lang="ru-RU" b="1" dirty="0">
              <a:solidFill>
                <a:srgbClr val="CF375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444057" y="2394052"/>
            <a:ext cx="2975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Красноперекопский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7806268" y="2666986"/>
            <a:ext cx="1827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F37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+25,0% (5 ДТП)</a:t>
            </a:r>
            <a:endParaRPr lang="ru-RU" b="1" dirty="0">
              <a:solidFill>
                <a:srgbClr val="CF375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6583731" y="1538976"/>
            <a:ext cx="3713929" cy="5718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6" name="Рисунок 9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496" y="1543060"/>
            <a:ext cx="563701" cy="563701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7541">
            <a:off x="6938252" y="1759266"/>
            <a:ext cx="429220" cy="429220"/>
          </a:xfrm>
          <a:prstGeom prst="rect">
            <a:avLst/>
          </a:prstGeom>
        </p:spPr>
      </p:pic>
      <p:sp>
        <p:nvSpPr>
          <p:cNvPr id="106" name="TextBox 105"/>
          <p:cNvSpPr txBox="1"/>
          <p:nvPr/>
        </p:nvSpPr>
        <p:spPr>
          <a:xfrm>
            <a:off x="2869802" y="2345457"/>
            <a:ext cx="2040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Ленинский район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3064087" y="2585233"/>
            <a:ext cx="1827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F37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+75,0% (7 ДТП)</a:t>
            </a:r>
            <a:endParaRPr lang="ru-RU" b="1" dirty="0">
              <a:solidFill>
                <a:srgbClr val="CF375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1187541" y="326116"/>
            <a:ext cx="9816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аварийности с участием несовершеннолетних по районам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652764" y="1482441"/>
            <a:ext cx="2134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Заволжский район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787075" y="1759509"/>
            <a:ext cx="2058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F37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+166,7% (16 ДТП)</a:t>
            </a:r>
            <a:endParaRPr lang="ru-RU" b="1" dirty="0">
              <a:solidFill>
                <a:srgbClr val="CF375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15140">
            <a:off x="2440984" y="1765278"/>
            <a:ext cx="447902" cy="447902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694" y="1532472"/>
            <a:ext cx="569238" cy="56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41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09330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Дети-пассажиры в возрасте до 16 лет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5765248"/>
            <a:ext cx="12192000" cy="109330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331" y="4604821"/>
            <a:ext cx="1865244" cy="2638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87795" y="2550281"/>
            <a:ext cx="12016409" cy="166664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60" y="2575335"/>
            <a:ext cx="1654467" cy="165446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793" y="2639179"/>
            <a:ext cx="1553852" cy="155385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071679" y="2513209"/>
            <a:ext cx="702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ДТП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92143" y="2528760"/>
            <a:ext cx="1122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Погибло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107593" y="2491998"/>
            <a:ext cx="9589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Ранено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47890" y="3213223"/>
            <a:ext cx="15905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E024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+69,2 % (22)</a:t>
            </a:r>
            <a:endParaRPr lang="ru-RU" sz="2000" b="1" dirty="0">
              <a:solidFill>
                <a:srgbClr val="E024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49952" y="3198475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947130" y="3198475"/>
            <a:ext cx="15905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E024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+41,2 % (24)</a:t>
            </a:r>
            <a:endParaRPr lang="ru-RU" sz="2000" b="1" dirty="0">
              <a:solidFill>
                <a:srgbClr val="E024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7541">
            <a:off x="2130348" y="3538861"/>
            <a:ext cx="754556" cy="75455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7541">
            <a:off x="9218403" y="3496153"/>
            <a:ext cx="754556" cy="7545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5" y="3073780"/>
            <a:ext cx="1079106" cy="107910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588" y="2673591"/>
            <a:ext cx="1592568" cy="159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93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09330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Дети-пешеходы в возрасте до 16 лет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5765248"/>
            <a:ext cx="12192000" cy="109330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331" y="4604821"/>
            <a:ext cx="1865244" cy="2638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66299" y="1270254"/>
            <a:ext cx="12016409" cy="166664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97" y="1338670"/>
            <a:ext cx="1654467" cy="165446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668" y="1378967"/>
            <a:ext cx="1553852" cy="155385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212771" y="1598319"/>
            <a:ext cx="702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ДТП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19133" y="1584002"/>
            <a:ext cx="1122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Погибло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232359" y="1584002"/>
            <a:ext cx="9589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Ранено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73814" y="2145815"/>
            <a:ext cx="1398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E024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+50 % (21)</a:t>
            </a:r>
            <a:endParaRPr lang="ru-RU" sz="2000" b="1" dirty="0">
              <a:solidFill>
                <a:srgbClr val="E024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17426" y="2082764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921520" y="2113102"/>
            <a:ext cx="15905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E024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+57,1 % (22)</a:t>
            </a:r>
            <a:endParaRPr lang="ru-RU" sz="2000" b="1" dirty="0">
              <a:solidFill>
                <a:srgbClr val="E024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7541">
            <a:off x="2070825" y="2216062"/>
            <a:ext cx="754556" cy="75455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7541">
            <a:off x="9266145" y="2238211"/>
            <a:ext cx="754556" cy="75455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345" y="1359467"/>
            <a:ext cx="1612875" cy="16128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45387" y="3858785"/>
            <a:ext cx="100839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>
                <a:solidFill>
                  <a:srgbClr val="CF37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вине несовершеннолетних пешеходов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произошло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ДТП </a:t>
            </a:r>
            <a:r>
              <a:rPr lang="ru-RU" sz="2400" b="1" dirty="0" smtClean="0">
                <a:solidFill>
                  <a:srgbClr val="CF37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(+185,7%)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r>
              <a:rPr lang="ru-RU" sz="2400" b="1" dirty="0" smtClean="0">
                <a:solidFill>
                  <a:srgbClr val="CF37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(+200,0%)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был травмирован.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9" y="1527928"/>
            <a:ext cx="1108140" cy="110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24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09330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Дети-велосипедисты и дети-водители в возрасте до 16 лет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5765248"/>
            <a:ext cx="12192000" cy="109330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331" y="4604821"/>
            <a:ext cx="1865244" cy="2638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87794" y="1270256"/>
            <a:ext cx="12016409" cy="166664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442" y="1282437"/>
            <a:ext cx="1654467" cy="165446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129" y="1353624"/>
            <a:ext cx="1553852" cy="155385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420086" y="1592205"/>
            <a:ext cx="702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ДТП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81071" y="1584002"/>
            <a:ext cx="1122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Погибло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364011" y="1584002"/>
            <a:ext cx="9589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Ранено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180228" y="2090125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017593" y="2090033"/>
            <a:ext cx="15905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E024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+133,3 % (7)</a:t>
            </a:r>
            <a:endParaRPr lang="ru-RU" sz="2000" b="1" dirty="0">
              <a:solidFill>
                <a:srgbClr val="E024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7541">
            <a:off x="9361039" y="2216443"/>
            <a:ext cx="754556" cy="75455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086" y="1303316"/>
            <a:ext cx="1612875" cy="16128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35" y="1604228"/>
            <a:ext cx="1113631" cy="1113631"/>
          </a:xfrm>
          <a:prstGeom prst="rect">
            <a:avLst/>
          </a:prstGeom>
        </p:spPr>
      </p:pic>
      <p:sp>
        <p:nvSpPr>
          <p:cNvPr id="22" name="Скругленный прямоугольник 21"/>
          <p:cNvSpPr/>
          <p:nvPr/>
        </p:nvSpPr>
        <p:spPr>
          <a:xfrm>
            <a:off x="87795" y="3378771"/>
            <a:ext cx="12016409" cy="166664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3635269" y="3697221"/>
            <a:ext cx="702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ДТП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30062" y="4283515"/>
            <a:ext cx="1465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- 14,3 % (6)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  <a14:imgEffect>
                      <a14:brightnessContrast bright="20000" contrast="-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918" y="3562293"/>
            <a:ext cx="1553852" cy="155385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781071" y="3650662"/>
            <a:ext cx="1122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Погибло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171344" y="426075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234161" y="4183833"/>
            <a:ext cx="1401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-14,3 % (6)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96331" y="3591686"/>
            <a:ext cx="9589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Ранено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17" y="3603214"/>
            <a:ext cx="1433271" cy="1433271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7541">
            <a:off x="2488310" y="2295676"/>
            <a:ext cx="754556" cy="754556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3029057" y="2110222"/>
            <a:ext cx="15905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E024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+133,3 % (7)</a:t>
            </a:r>
            <a:endParaRPr lang="ru-RU" sz="2000" b="1" dirty="0">
              <a:solidFill>
                <a:srgbClr val="E024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908" y="3369807"/>
            <a:ext cx="1771210" cy="177121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94218">
            <a:off x="2804304" y="4398770"/>
            <a:ext cx="753210" cy="753210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262" y="3528142"/>
            <a:ext cx="1612875" cy="1612875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94218">
            <a:off x="9540593" y="4404139"/>
            <a:ext cx="753210" cy="75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57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09330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предупреждению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дорожно-транспортного травматизма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765248"/>
            <a:ext cx="12192000" cy="109330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915724" y="1467537"/>
            <a:ext cx="5658551" cy="144634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289288" y="1490702"/>
            <a:ext cx="41229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анятий по формированию навыков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безопасного поведения на улицах и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дорогах города в образовательных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чреждениях города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915725" y="3288362"/>
            <a:ext cx="5657023" cy="88653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306867" y="2921145"/>
            <a:ext cx="1478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числе: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984352" y="1507869"/>
            <a:ext cx="1237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250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83589" y="3217601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59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56500" y="3366395"/>
            <a:ext cx="32229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ероприятий с родителями 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несовершеннолетних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915724" y="4414823"/>
            <a:ext cx="5657023" cy="88653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7058776" y="4504205"/>
            <a:ext cx="43207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широкомасштабных информационно-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пропагандистских мероприятий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978760" y="437802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13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3604" y="2353901"/>
            <a:ext cx="4968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профилактики происшествий 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участием несовершеннолетних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снижению тяжести последствий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текущем году сотрудниками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Госавтоинспекции, в том числе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привлечением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заинтересованных организаций 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ведомств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331" y="4604821"/>
            <a:ext cx="1865244" cy="2638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496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09330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предупреждению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дорожно-транспортного травматизма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765248"/>
            <a:ext cx="12192000" cy="109330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9507" y="1435750"/>
            <a:ext cx="5657023" cy="88653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080285" y="1618138"/>
            <a:ext cx="3853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просветительских бесед с детьми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4428" y="2826658"/>
            <a:ext cx="5657023" cy="88653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422" y="1360175"/>
            <a:ext cx="1237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259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44154" y="3029166"/>
            <a:ext cx="44072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просветительских бесед с родителями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89508" y="4199181"/>
            <a:ext cx="5657023" cy="88653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922440" y="4268108"/>
            <a:ext cx="39195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разъяснительных беседы в местах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массового нахождения граждан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88421" y="4188871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44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72025" y="2283505"/>
            <a:ext cx="2228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Принято участие 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17283" y="2789863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59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500327" y="192573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6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72025" y="2672480"/>
            <a:ext cx="39568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уроках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безопасности дорожного движения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 видеоконференций (платформа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СФЕРУМ) на базе Департамента образования мэрии г.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Ярославля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331" y="4604821"/>
            <a:ext cx="1865244" cy="2638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866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</TotalTime>
  <Words>399</Words>
  <Application>Microsoft Office PowerPoint</Application>
  <PresentationFormat>Широкоэкранный</PresentationFormat>
  <Paragraphs>99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О состоянии аварийности на территории города Ярославля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«Об организации и проведении мероприятий по предупреждению детского дорожно-транспортного травматизма, обеспечению безопасности при подготовке образовательных организаций к новому учебному году, а также при осуществлении перевозки обучающихся «школьными автобусами»</dc:title>
  <dc:creator>Валерий</dc:creator>
  <cp:lastModifiedBy>nilina22</cp:lastModifiedBy>
  <cp:revision>77</cp:revision>
  <cp:lastPrinted>2024-11-19T13:09:11Z</cp:lastPrinted>
  <dcterms:created xsi:type="dcterms:W3CDTF">2024-10-22T17:35:48Z</dcterms:created>
  <dcterms:modified xsi:type="dcterms:W3CDTF">2024-11-19T13:28:50Z</dcterms:modified>
</cp:coreProperties>
</file>