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1" r:id="rId7"/>
    <p:sldId id="272" r:id="rId8"/>
    <p:sldId id="270" r:id="rId9"/>
    <p:sldId id="273" r:id="rId10"/>
    <p:sldId id="274" r:id="rId11"/>
    <p:sldId id="284" r:id="rId12"/>
    <p:sldId id="287" r:id="rId13"/>
    <p:sldId id="286" r:id="rId14"/>
    <p:sldId id="285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6" r:id="rId31"/>
    <p:sldId id="295" r:id="rId32"/>
    <p:sldId id="297" r:id="rId33"/>
    <p:sldId id="298" r:id="rId34"/>
    <p:sldId id="299" r:id="rId35"/>
    <p:sldId id="300" r:id="rId36"/>
    <p:sldId id="301" r:id="rId37"/>
    <p:sldId id="302" r:id="rId38"/>
    <p:sldId id="304" r:id="rId39"/>
    <p:sldId id="306" r:id="rId40"/>
    <p:sldId id="308" r:id="rId41"/>
    <p:sldId id="309" r:id="rId42"/>
    <p:sldId id="310" r:id="rId43"/>
    <p:sldId id="26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esktop\&#1087;&#1088;&#1077;&#1079;&#1077;&#1085;&#1090;&#1072;&#1094;&#1080;&#1080;%20&#1084;&#1101;&#1088;&#1080;&#1080;\&#1092;&#1086;&#1090;&#1086;%20&#1089;&#1072;&#1076;&#1099;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839171715963191E-2"/>
          <c:y val="8.1560063322251214E-2"/>
          <c:w val="0.8511973028637847"/>
          <c:h val="0.6546632838498781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4114884670934004E-2"/>
          <c:y val="0.72218403202113368"/>
          <c:w val="0.95537953047951962"/>
          <c:h val="0.26128134682566134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0.02227</cdr:x>
      <cdr:y>0.18645</cdr:y>
    </cdr:from>
    <cdr:to>
      <cdr:x>0.22685</cdr:x>
      <cdr:y>0.70277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90990" y="936104"/>
          <a:ext cx="1754580" cy="259228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0.26166</cdr:x>
      <cdr:y>0.05737</cdr:y>
    </cdr:from>
    <cdr:to>
      <cdr:x>1</cdr:x>
      <cdr:y>0.90357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2244125" y="288032"/>
          <a:ext cx="6332490" cy="4248472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13"/>
          </p:nvPr>
        </p:nvSpPr>
        <p:spPr>
          <a:xfrm>
            <a:off x="-1" y="700716"/>
            <a:ext cx="9144001" cy="5456571"/>
          </a:xfrm>
          <a:prstGeom prst="rect">
            <a:avLst/>
          </a:prstGeom>
        </p:spPr>
        <p:txBody>
          <a:bodyPr lIns="80165" tIns="40082" rIns="80165" bIns="4008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9922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arregion.ru/depts/dobr/docsDocuments/2021-07-20-prikaz-235_01-03-Kontseptsiya-DOO.pdf" TargetMode="Externa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arregion.ru/depts/dobr/docsDocuments/2021-07-22-prikaz-236_01-03-Polozhenie-RSOKDO.pdf" TargetMode="Externa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ro.yar.ru/fileadmin/iro/FIOKO-2022_dokum/2022-07-18_KDO_analit_otchet.DOC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ALDR\Заказы\2017\1 кв\27-33 Презентации  АП\34 Презентация СЕМЬ ПРОГРАММ\Презентация Семь программ\Загот 0\Обложка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436" cy="489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51520" y="4797152"/>
            <a:ext cx="8712968" cy="3616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Тема</a:t>
            </a: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 О </a:t>
            </a: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системе мониторинга качества дошкольного образования (данные исследования ФИОКО-2021,  г. Ярославль)</a:t>
            </a:r>
          </a:p>
          <a:p>
            <a:pPr algn="ctr"/>
            <a:endParaRPr lang="ru-RU" sz="2200" b="1" dirty="0" smtClean="0"/>
          </a:p>
          <a:p>
            <a:pPr algn="r"/>
            <a:r>
              <a:rPr lang="ru-RU" sz="1600" b="1" cap="small" dirty="0">
                <a:latin typeface="Times New Roman" charset="0"/>
                <a:ea typeface="Times New Roman" charset="0"/>
                <a:cs typeface="Times New Roman" charset="0"/>
              </a:rPr>
              <a:t>Захарова Татьяна Николаевна,</a:t>
            </a:r>
          </a:p>
          <a:p>
            <a:pPr algn="r"/>
            <a:r>
              <a:rPr lang="ru-RU" sz="1600" b="1" cap="small" dirty="0">
                <a:latin typeface="Times New Roman" charset="0"/>
                <a:ea typeface="Times New Roman" charset="0"/>
                <a:cs typeface="Times New Roman" charset="0"/>
              </a:rPr>
              <a:t>Заведующий кафедрой дошкольного образования</a:t>
            </a:r>
          </a:p>
          <a:p>
            <a:pPr algn="r"/>
            <a:r>
              <a:rPr lang="ru-RU" sz="1600" b="1" cap="small" dirty="0">
                <a:latin typeface="Times New Roman" charset="0"/>
                <a:ea typeface="Times New Roman" charset="0"/>
                <a:cs typeface="Times New Roman" charset="0"/>
              </a:rPr>
              <a:t> ГАУ ДПО ЯО «Институт развития образования»,</a:t>
            </a:r>
          </a:p>
          <a:p>
            <a:pPr algn="r"/>
            <a:r>
              <a:rPr lang="ru-RU" sz="1600" b="1" cap="small" dirty="0">
                <a:latin typeface="Times New Roman" charset="0"/>
                <a:ea typeface="Times New Roman" charset="0"/>
                <a:cs typeface="Times New Roman" charset="0"/>
              </a:rPr>
              <a:t> 26.08.2022</a:t>
            </a:r>
          </a:p>
          <a:p>
            <a:pPr algn="r"/>
            <a:endParaRPr lang="ru-RU" sz="2100" b="1" cap="small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ru-RU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ru-RU" sz="2100" b="1" cap="small" dirty="0" smtClean="0">
              <a:solidFill>
                <a:schemeClr val="bg1">
                  <a:lumMod val="2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r"/>
            <a:r>
              <a:rPr lang="ru-RU" sz="2100" b="1" cap="small" dirty="0" smtClean="0">
                <a:solidFill>
                  <a:schemeClr val="bg1">
                    <a:lumMod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ФИО</a:t>
            </a:r>
            <a:r>
              <a:rPr lang="ru-RU" sz="2500" b="1" cap="small" dirty="0" smtClean="0">
                <a:solidFill>
                  <a:schemeClr val="bg1">
                    <a:lumMod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</a:t>
            </a:r>
          </a:p>
          <a:p>
            <a:pPr algn="r"/>
            <a:r>
              <a:rPr lang="ru-RU" sz="1600" b="1" cap="small" dirty="0" smtClean="0">
                <a:solidFill>
                  <a:schemeClr val="bg1">
                    <a:lumMod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должность</a:t>
            </a:r>
            <a:endParaRPr lang="ru-RU" sz="1600" b="1" cap="small" dirty="0">
              <a:solidFill>
                <a:schemeClr val="bg1">
                  <a:lumMod val="2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0" name="Изображение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61" y="219566"/>
            <a:ext cx="3120283" cy="112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0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44463"/>
            <a:ext cx="9182100" cy="675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07503" y="1509185"/>
            <a:ext cx="258528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2400" dirty="0" smtClean="0">
                <a:latin typeface="+mj-lt"/>
              </a:rPr>
              <a:t>Что оцениваем? </a:t>
            </a:r>
          </a:p>
          <a:p>
            <a:pPr>
              <a:defRPr/>
            </a:pPr>
            <a:r>
              <a:rPr lang="ru-RU" altLang="ru-RU" sz="2400" dirty="0" smtClean="0">
                <a:latin typeface="+mj-lt"/>
              </a:rPr>
              <a:t>Треки и траектории мониторинга качества образовательной среды в ДОО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771800" y="1553369"/>
            <a:ext cx="0" cy="39370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2717825" y="1882381"/>
            <a:ext cx="107950" cy="143933"/>
          </a:xfrm>
          <a:prstGeom prst="ellipse">
            <a:avLst/>
          </a:prstGeom>
          <a:solidFill>
            <a:srgbClr val="FF6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698485" y="2986711"/>
            <a:ext cx="107950" cy="143933"/>
          </a:xfrm>
          <a:prstGeom prst="ellipse">
            <a:avLst/>
          </a:prstGeom>
          <a:solidFill>
            <a:srgbClr val="FF6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692793" y="4224490"/>
            <a:ext cx="107950" cy="143933"/>
          </a:xfrm>
          <a:prstGeom prst="ellipse">
            <a:avLst/>
          </a:prstGeom>
          <a:solidFill>
            <a:srgbClr val="FF6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8" name="TextBox 14"/>
          <p:cNvSpPr txBox="1">
            <a:spLocks noChangeArrowheads="1"/>
          </p:cNvSpPr>
          <p:nvPr/>
        </p:nvSpPr>
        <p:spPr bwMode="auto">
          <a:xfrm>
            <a:off x="3078499" y="415718"/>
            <a:ext cx="2717637" cy="61555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latin typeface="+mn-lt"/>
              </a:rPr>
              <a:t>МКДО </a:t>
            </a:r>
          </a:p>
          <a:p>
            <a:pPr algn="ctr" eaLnBrk="1" hangingPunct="1">
              <a:defRPr/>
            </a:pPr>
            <a:r>
              <a:rPr lang="ru-RU" altLang="ru-RU" sz="1600" dirty="0" smtClean="0">
                <a:latin typeface="+mn-lt"/>
              </a:rPr>
              <a:t>2019</a:t>
            </a:r>
            <a:r>
              <a:rPr lang="ru-RU" altLang="ru-RU" sz="1600" dirty="0" smtClean="0">
                <a:latin typeface="+mn-lt"/>
              </a:rPr>
              <a:t>, 2020, </a:t>
            </a:r>
            <a:r>
              <a:rPr lang="ru-RU" altLang="ru-RU" sz="1600" dirty="0" smtClean="0">
                <a:latin typeface="+mn-lt"/>
              </a:rPr>
              <a:t>2021</a:t>
            </a:r>
            <a:endParaRPr lang="ru-RU" altLang="ru-RU" sz="1600" dirty="0" smtClean="0">
              <a:latin typeface="+mn-lt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ru-RU" altLang="ru-RU" sz="1600" dirty="0" smtClean="0">
              <a:latin typeface="+mn-lt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altLang="ru-RU" sz="1600" dirty="0" smtClean="0">
                <a:latin typeface="+mn-lt"/>
              </a:rPr>
              <a:t>Образовательные  ориентиры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altLang="ru-RU" sz="1600" dirty="0" smtClean="0">
                <a:latin typeface="+mn-lt"/>
              </a:rPr>
              <a:t>Образовательные программы 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altLang="ru-RU" sz="1600" dirty="0" smtClean="0">
                <a:latin typeface="+mn-lt"/>
              </a:rPr>
              <a:t>Содержание образовательной деятельности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altLang="ru-RU" sz="1600" dirty="0" smtClean="0">
                <a:latin typeface="+mn-lt"/>
              </a:rPr>
              <a:t>Образовательный процесс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altLang="ru-RU" sz="1600" dirty="0" smtClean="0">
                <a:latin typeface="+mn-lt"/>
              </a:rPr>
              <a:t>Образовательные условия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altLang="ru-RU" sz="1600" dirty="0" smtClean="0">
                <a:latin typeface="+mn-lt"/>
              </a:rPr>
              <a:t>Условия для получения дошкольного образования лицами с ОВЗ и инвалидами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altLang="ru-RU" sz="1600" dirty="0" smtClean="0">
                <a:latin typeface="+mn-lt"/>
              </a:rPr>
              <a:t>Взаимодействие с родителями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altLang="ru-RU" sz="1600" dirty="0" smtClean="0">
                <a:latin typeface="+mn-lt"/>
              </a:rPr>
              <a:t>Здоровье, безопасность и повседневный уход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altLang="ru-RU" sz="1600" dirty="0" smtClean="0">
                <a:latin typeface="+mn-lt"/>
              </a:rPr>
              <a:t>Управление и развитие</a:t>
            </a:r>
          </a:p>
          <a:p>
            <a:pPr eaLnBrk="1" hangingPunct="1">
              <a:defRPr/>
            </a:pPr>
            <a:endParaRPr lang="ru-RU" altLang="ru-RU" sz="1400" dirty="0" smtClean="0">
              <a:latin typeface="+mn-lt"/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6012160" y="415718"/>
            <a:ext cx="2447949" cy="60324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latin typeface="+mn-lt"/>
              </a:rPr>
              <a:t>ФИОКО </a:t>
            </a:r>
          </a:p>
          <a:p>
            <a:pPr algn="ctr" eaLnBrk="1" hangingPunct="1">
              <a:defRPr/>
            </a:pPr>
            <a:r>
              <a:rPr lang="ru-RU" altLang="ru-RU" sz="1600" dirty="0" smtClean="0">
                <a:latin typeface="+mn-lt"/>
              </a:rPr>
              <a:t>2020, 2021</a:t>
            </a:r>
          </a:p>
          <a:p>
            <a:pPr algn="ctr" eaLnBrk="1" hangingPunct="1">
              <a:defRPr/>
            </a:pPr>
            <a:endParaRPr lang="ru-RU" altLang="ru-RU" sz="1600" dirty="0" smtClean="0">
              <a:latin typeface="+mn-lt"/>
            </a:endParaRPr>
          </a:p>
          <a:p>
            <a:pPr algn="ctr" eaLnBrk="1" hangingPunct="1">
              <a:defRPr/>
            </a:pPr>
            <a:endParaRPr lang="ru-RU" altLang="ru-RU" sz="1600" dirty="0" smtClean="0">
              <a:latin typeface="+mn-lt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altLang="ru-RU" sz="1600" dirty="0" smtClean="0">
                <a:latin typeface="+mn-lt"/>
              </a:rPr>
              <a:t>Образовательные программы 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altLang="ru-RU" sz="1600" dirty="0" smtClean="0">
                <a:latin typeface="+mn-lt"/>
              </a:rPr>
              <a:t>Содержание образовательной деятельности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altLang="ru-RU" sz="1600" dirty="0" smtClean="0">
                <a:latin typeface="+mn-lt"/>
              </a:rPr>
              <a:t>Образовательные условия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altLang="ru-RU" sz="1600" dirty="0" smtClean="0">
                <a:latin typeface="+mn-lt"/>
              </a:rPr>
              <a:t>Условия для получения дошкольного образования лицами с ОВЗ и инвалидами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altLang="ru-RU" sz="1600" dirty="0" smtClean="0">
                <a:latin typeface="+mn-lt"/>
              </a:rPr>
              <a:t>Взаимодействие с родителями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altLang="ru-RU" sz="1600" dirty="0" smtClean="0">
                <a:latin typeface="+mn-lt"/>
              </a:rPr>
              <a:t>Здоровье, безопасность и повседневный уход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ru-RU" altLang="ru-RU" sz="1600" dirty="0" smtClean="0">
                <a:latin typeface="+mn-lt"/>
              </a:rPr>
              <a:t>Управление и развитие</a:t>
            </a:r>
          </a:p>
          <a:p>
            <a:pPr eaLnBrk="1" hangingPunct="1">
              <a:defRPr/>
            </a:pPr>
            <a:endParaRPr lang="ru-RU" altLang="ru-RU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742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4"/>
          <p:cNvPicPr>
            <a:picLocks/>
          </p:cNvPicPr>
          <p:nvPr/>
        </p:nvPicPr>
        <p:blipFill rotWithShape="1">
          <a:blip r:embed="rId2" cstate="print"/>
          <a:srcRect l="5041" t="3736" r="5034" b="7087"/>
          <a:stretch/>
        </p:blipFill>
        <p:spPr>
          <a:xfrm>
            <a:off x="36004" y="34316"/>
            <a:ext cx="9144000" cy="6837099"/>
          </a:xfrm>
          <a:prstGeom prst="rect">
            <a:avLst/>
          </a:prstGeo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3528" y="332656"/>
            <a:ext cx="8568952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3200" dirty="0" smtClean="0">
                <a:latin typeface="+mn-lt"/>
              </a:rPr>
              <a:t>В чем отличие МКДО и ФИОКО?</a:t>
            </a:r>
          </a:p>
          <a:p>
            <a:pPr eaLnBrk="1" hangingPunct="1">
              <a:defRPr/>
            </a:pPr>
            <a:endParaRPr lang="ru-RU" altLang="ru-RU" sz="2800" dirty="0" smtClean="0"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 smtClean="0">
                <a:latin typeface="+mn-lt"/>
              </a:rPr>
              <a:t>МКДО 2019, 2020 </a:t>
            </a:r>
            <a:r>
              <a:rPr lang="ru-RU" altLang="ru-RU" sz="1600" dirty="0" smtClean="0">
                <a:latin typeface="+mn-lt"/>
              </a:rPr>
              <a:t>– цель: </a:t>
            </a:r>
            <a:r>
              <a:rPr lang="ru-RU" altLang="ru-RU" sz="1600" b="1" dirty="0" smtClean="0">
                <a:latin typeface="+mn-lt"/>
              </a:rPr>
              <a:t>сбор </a:t>
            </a:r>
            <a:r>
              <a:rPr lang="ru-RU" altLang="ru-RU" sz="1600" b="1" dirty="0">
                <a:latin typeface="+mn-lt"/>
              </a:rPr>
              <a:t>разносторонней </a:t>
            </a:r>
            <a:r>
              <a:rPr lang="ru-RU" altLang="ru-RU" sz="1600" b="1" dirty="0" smtClean="0">
                <a:latin typeface="+mn-lt"/>
              </a:rPr>
              <a:t>информации </a:t>
            </a:r>
            <a:r>
              <a:rPr lang="ru-RU" altLang="ru-RU" sz="1600" dirty="0" smtClean="0">
                <a:latin typeface="+mn-lt"/>
              </a:rPr>
              <a:t>о </a:t>
            </a:r>
            <a:r>
              <a:rPr lang="ru-RU" altLang="ru-RU" sz="1600" dirty="0">
                <a:latin typeface="+mn-lt"/>
              </a:rPr>
              <a:t>качестве дошкольного образования в </a:t>
            </a:r>
            <a:r>
              <a:rPr lang="ru-RU" altLang="ru-RU" sz="1600" dirty="0" smtClean="0">
                <a:latin typeface="+mn-lt"/>
              </a:rPr>
              <a:t>ДОО и дальнейшая </a:t>
            </a:r>
            <a:r>
              <a:rPr lang="ru-RU" altLang="ru-RU" sz="1600" b="1" dirty="0" smtClean="0">
                <a:latin typeface="+mn-lt"/>
              </a:rPr>
              <a:t>разработка программ развития </a:t>
            </a:r>
            <a:r>
              <a:rPr lang="ru-RU" altLang="ru-RU" sz="1600" dirty="0" smtClean="0">
                <a:latin typeface="+mn-lt"/>
              </a:rPr>
              <a:t>регионального,  муниципального уровня и уровня ДОО,  </a:t>
            </a:r>
            <a:r>
              <a:rPr lang="ru-RU" altLang="ru-RU" sz="1600" dirty="0" smtClean="0">
                <a:latin typeface="+mn-lt"/>
              </a:rPr>
              <a:t>разработка </a:t>
            </a:r>
            <a:r>
              <a:rPr lang="ru-RU" altLang="ru-RU" sz="1600" dirty="0" smtClean="0">
                <a:latin typeface="+mn-lt"/>
              </a:rPr>
              <a:t>ООП  СПО, </a:t>
            </a:r>
            <a:r>
              <a:rPr lang="ru-RU" altLang="ru-RU" sz="1600" dirty="0" smtClean="0">
                <a:latin typeface="+mn-lt"/>
              </a:rPr>
              <a:t>ДО, КПК  </a:t>
            </a:r>
            <a:r>
              <a:rPr lang="ru-RU" altLang="ru-RU" sz="1600" dirty="0" smtClean="0">
                <a:latin typeface="+mn-lt"/>
              </a:rPr>
              <a:t>и др.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ru-RU" altLang="ru-RU" sz="1600" dirty="0" smtClean="0"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1600" b="1" dirty="0" smtClean="0">
                <a:latin typeface="+mn-lt"/>
              </a:rPr>
              <a:t>МКДО </a:t>
            </a:r>
            <a:r>
              <a:rPr lang="ru-RU" altLang="ru-RU" sz="1600" b="1" dirty="0">
                <a:latin typeface="+mn-lt"/>
              </a:rPr>
              <a:t>2021 </a:t>
            </a:r>
            <a:r>
              <a:rPr lang="ru-RU" altLang="ru-RU" sz="1600" dirty="0">
                <a:latin typeface="+mn-lt"/>
              </a:rPr>
              <a:t>– цель: </a:t>
            </a:r>
            <a:r>
              <a:rPr lang="ru-RU" altLang="ru-RU" sz="1600" dirty="0" smtClean="0">
                <a:latin typeface="+mn-lt"/>
              </a:rPr>
              <a:t>информационная поддержка </a:t>
            </a:r>
            <a:r>
              <a:rPr lang="ru-RU" altLang="ru-RU" sz="1600" b="1" dirty="0">
                <a:latin typeface="+mn-lt"/>
              </a:rPr>
              <a:t>разработки и реализации</a:t>
            </a:r>
          </a:p>
          <a:p>
            <a:pPr eaLnBrk="1" hangingPunct="1">
              <a:defRPr/>
            </a:pPr>
            <a:r>
              <a:rPr lang="ru-RU" altLang="ru-RU" sz="1600" b="1" dirty="0" smtClean="0">
                <a:latin typeface="+mn-lt"/>
              </a:rPr>
              <a:t>государственной политики</a:t>
            </a:r>
            <a:r>
              <a:rPr lang="ru-RU" altLang="ru-RU" sz="1600" dirty="0" smtClean="0">
                <a:latin typeface="+mn-lt"/>
              </a:rPr>
              <a:t> Российской Федерации в сфере дошкольного образования, обеспечение непрерывного </a:t>
            </a:r>
            <a:r>
              <a:rPr lang="ru-RU" altLang="ru-RU" sz="1600" b="1" dirty="0" smtClean="0">
                <a:latin typeface="+mn-lt"/>
              </a:rPr>
              <a:t>системного анализа </a:t>
            </a:r>
            <a:r>
              <a:rPr lang="ru-RU" altLang="ru-RU" sz="1600" dirty="0" smtClean="0">
                <a:latin typeface="+mn-lt"/>
              </a:rPr>
              <a:t>и оценки состояния и </a:t>
            </a:r>
            <a:r>
              <a:rPr lang="ru-RU" altLang="ru-RU" sz="1600" b="1" dirty="0" smtClean="0">
                <a:latin typeface="+mn-lt"/>
              </a:rPr>
              <a:t>перспектив развития образования</a:t>
            </a:r>
            <a:r>
              <a:rPr lang="ru-RU" altLang="ru-RU" sz="1600" dirty="0" smtClean="0">
                <a:latin typeface="+mn-lt"/>
              </a:rPr>
              <a:t> (в том числе в части эффективности деятельности организаций, осуществляющих</a:t>
            </a:r>
          </a:p>
          <a:p>
            <a:pPr eaLnBrk="1" hangingPunct="1">
              <a:defRPr/>
            </a:pPr>
            <a:r>
              <a:rPr lang="ru-RU" altLang="ru-RU" sz="1600" dirty="0" smtClean="0">
                <a:latin typeface="+mn-lt"/>
              </a:rPr>
              <a:t>образовательную деятельность), </a:t>
            </a:r>
            <a:r>
              <a:rPr lang="ru-RU" altLang="ru-RU" sz="1600" b="1" dirty="0" smtClean="0">
                <a:latin typeface="+mn-lt"/>
              </a:rPr>
              <a:t>усиление результативности </a:t>
            </a:r>
            <a:r>
              <a:rPr lang="ru-RU" altLang="ru-RU" sz="1600" dirty="0" smtClean="0">
                <a:latin typeface="+mn-lt"/>
              </a:rPr>
              <a:t>функционирования образовательной системы за счет </a:t>
            </a:r>
            <a:r>
              <a:rPr lang="ru-RU" altLang="ru-RU" sz="1600" b="1" dirty="0" smtClean="0">
                <a:latin typeface="+mn-lt"/>
              </a:rPr>
              <a:t>повышения качества принимаемых для нее управленческих решений</a:t>
            </a:r>
            <a:r>
              <a:rPr lang="ru-RU" altLang="ru-RU" sz="1600" dirty="0" smtClean="0">
                <a:latin typeface="+mn-lt"/>
              </a:rPr>
              <a:t>, а также в целях выявления нарушения требований законодательства по вопросам  образования</a:t>
            </a:r>
          </a:p>
          <a:p>
            <a:pPr eaLnBrk="1" hangingPunct="1">
              <a:defRPr/>
            </a:pPr>
            <a:endParaRPr lang="ru-RU" altLang="ru-RU" sz="1600" dirty="0"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3" t="16272" r="11710" b="6142"/>
          <a:stretch/>
        </p:blipFill>
        <p:spPr bwMode="auto">
          <a:xfrm>
            <a:off x="2555776" y="4120961"/>
            <a:ext cx="4342439" cy="241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83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4"/>
          <p:cNvPicPr>
            <a:picLocks/>
          </p:cNvPicPr>
          <p:nvPr/>
        </p:nvPicPr>
        <p:blipFill rotWithShape="1">
          <a:blip r:embed="rId2" cstate="print"/>
          <a:srcRect l="5041" t="3736" r="5034" b="7087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363914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/>
              <a:t>ФИОКО 2020 </a:t>
            </a:r>
            <a:r>
              <a:rPr lang="ru-RU" altLang="ru-RU" sz="2000" dirty="0"/>
              <a:t>– цель</a:t>
            </a:r>
            <a:r>
              <a:rPr lang="ru-RU" altLang="ru-RU" sz="2000" dirty="0" smtClean="0"/>
              <a:t>:  выявление </a:t>
            </a:r>
            <a:r>
              <a:rPr lang="ru-RU" altLang="ru-RU" sz="2000" dirty="0"/>
              <a:t>степени </a:t>
            </a:r>
            <a:r>
              <a:rPr lang="ru-RU" altLang="ru-RU" sz="2000" dirty="0" err="1"/>
              <a:t>сформированности</a:t>
            </a:r>
            <a:r>
              <a:rPr lang="ru-RU" altLang="ru-RU" sz="2000" dirty="0"/>
              <a:t> и эффективности функционирования систем управления качеством </a:t>
            </a:r>
            <a:r>
              <a:rPr lang="ru-RU" altLang="ru-RU" sz="2000" dirty="0" smtClean="0"/>
              <a:t>образования в </a:t>
            </a:r>
            <a:r>
              <a:rPr lang="ru-RU" altLang="ru-RU" sz="2000" dirty="0"/>
              <a:t>субъектах </a:t>
            </a:r>
            <a:r>
              <a:rPr lang="ru-RU" altLang="ru-RU" sz="2000" dirty="0" smtClean="0"/>
              <a:t>РФ, что </a:t>
            </a:r>
            <a:r>
              <a:rPr lang="ru-RU" altLang="ru-RU" sz="2000" dirty="0"/>
              <a:t>позволяет решить ряд следующих задач:</a:t>
            </a:r>
          </a:p>
          <a:p>
            <a:pPr>
              <a:defRPr/>
            </a:pPr>
            <a:r>
              <a:rPr lang="ru-RU" altLang="ru-RU" sz="1600" dirty="0"/>
              <a:t>– выявить </a:t>
            </a:r>
            <a:r>
              <a:rPr lang="ru-RU" altLang="ru-RU" sz="1600" b="1" dirty="0" smtClean="0"/>
              <a:t>проблемные зоны в управлении кач</a:t>
            </a:r>
            <a:r>
              <a:rPr lang="ru-RU" altLang="ru-RU" sz="1600" dirty="0" smtClean="0"/>
              <a:t>еством </a:t>
            </a:r>
            <a:r>
              <a:rPr lang="ru-RU" altLang="ru-RU" sz="1600" dirty="0"/>
              <a:t>образования на </a:t>
            </a:r>
            <a:r>
              <a:rPr lang="ru-RU" altLang="ru-RU" sz="1600" dirty="0" smtClean="0"/>
              <a:t>региональном уровне </a:t>
            </a:r>
            <a:r>
              <a:rPr lang="ru-RU" altLang="ru-RU" sz="1600" dirty="0"/>
              <a:t>для последующей организации деятельности по их совершенствованию;</a:t>
            </a:r>
          </a:p>
          <a:p>
            <a:pPr>
              <a:defRPr/>
            </a:pPr>
            <a:r>
              <a:rPr lang="ru-RU" altLang="ru-RU" sz="1600" dirty="0"/>
              <a:t>– выявить основные </a:t>
            </a:r>
            <a:r>
              <a:rPr lang="ru-RU" altLang="ru-RU" sz="1600" b="1" dirty="0"/>
              <a:t>факторы, влияющие на эффективность региональных</a:t>
            </a:r>
          </a:p>
          <a:p>
            <a:pPr>
              <a:defRPr/>
            </a:pPr>
            <a:r>
              <a:rPr lang="ru-RU" altLang="ru-RU" sz="1600" b="1" dirty="0"/>
              <a:t>механизмов управления качеством образ</a:t>
            </a:r>
            <a:r>
              <a:rPr lang="ru-RU" altLang="ru-RU" sz="1600" dirty="0"/>
              <a:t>ования;</a:t>
            </a:r>
          </a:p>
          <a:p>
            <a:pPr>
              <a:defRPr/>
            </a:pPr>
            <a:r>
              <a:rPr lang="ru-RU" altLang="ru-RU" sz="1600" dirty="0"/>
              <a:t>– определить </a:t>
            </a:r>
            <a:r>
              <a:rPr lang="ru-RU" altLang="ru-RU" sz="1600" b="1" dirty="0"/>
              <a:t>ориентиры для совершенствования </a:t>
            </a:r>
            <a:r>
              <a:rPr lang="ru-RU" altLang="ru-RU" sz="1600" dirty="0"/>
              <a:t>муниципальных механизмов</a:t>
            </a:r>
          </a:p>
          <a:p>
            <a:pPr>
              <a:defRPr/>
            </a:pPr>
            <a:r>
              <a:rPr lang="ru-RU" altLang="ru-RU" sz="1600" dirty="0"/>
              <a:t>управления качеством образования;</a:t>
            </a:r>
          </a:p>
          <a:p>
            <a:pPr>
              <a:defRPr/>
            </a:pPr>
            <a:r>
              <a:rPr lang="ru-RU" altLang="ru-RU" sz="1600" dirty="0"/>
              <a:t>– выявить </a:t>
            </a:r>
            <a:r>
              <a:rPr lang="ru-RU" altLang="ru-RU" sz="1600" b="1" dirty="0"/>
              <a:t>лучшие региональные практики управления качеством </a:t>
            </a:r>
            <a:r>
              <a:rPr lang="ru-RU" altLang="ru-RU" sz="1600" b="1" dirty="0" smtClean="0"/>
              <a:t>образования </a:t>
            </a:r>
            <a:r>
              <a:rPr lang="ru-RU" altLang="ru-RU" sz="1600" dirty="0" smtClean="0"/>
              <a:t>для </a:t>
            </a:r>
            <a:r>
              <a:rPr lang="ru-RU" altLang="ru-RU" sz="1600" dirty="0"/>
              <a:t>тиражирования опыта</a:t>
            </a:r>
            <a:r>
              <a:rPr lang="ru-RU" altLang="ru-RU" sz="1600" dirty="0" smtClean="0"/>
              <a:t>.</a:t>
            </a:r>
          </a:p>
          <a:p>
            <a:pPr>
              <a:defRPr/>
            </a:pPr>
            <a:endParaRPr lang="ru-RU" altLang="ru-RU" sz="2000" dirty="0" smtClean="0"/>
          </a:p>
          <a:p>
            <a:pPr>
              <a:defRPr/>
            </a:pPr>
            <a:endParaRPr lang="ru-RU" altLang="ru-RU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/>
              <a:t>ФИОКО 2021 </a:t>
            </a:r>
            <a:r>
              <a:rPr lang="ru-RU" altLang="ru-RU" sz="2000" dirty="0"/>
              <a:t>– цель: </a:t>
            </a:r>
            <a:r>
              <a:rPr lang="ru-RU" altLang="ru-RU" sz="2000" b="1" dirty="0"/>
              <a:t>развитие механизмов управления качеством образования на основе 8 направлений  </a:t>
            </a:r>
            <a:r>
              <a:rPr lang="ru-RU" altLang="ru-RU" sz="2000" dirty="0"/>
              <a:t>( на уровне региона, муниципальных районов, образовательной </a:t>
            </a:r>
            <a:r>
              <a:rPr lang="ru-RU" altLang="ru-RU" sz="2000" dirty="0" smtClean="0"/>
              <a:t>организации)</a:t>
            </a:r>
            <a:endParaRPr lang="ru-RU" altLang="ru-RU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27676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4"/>
          <p:cNvPicPr>
            <a:picLocks/>
          </p:cNvPicPr>
          <p:nvPr/>
        </p:nvPicPr>
        <p:blipFill rotWithShape="1">
          <a:blip r:embed="rId2" cstate="print"/>
          <a:srcRect l="5041" t="3736" r="5034" b="7087"/>
          <a:stretch/>
        </p:blipFill>
        <p:spPr>
          <a:xfrm>
            <a:off x="-1452" y="-9130"/>
            <a:ext cx="9144000" cy="68370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3608" y="260648"/>
            <a:ext cx="7416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Оценка проводится по двум показателям (механизмам), представленным в </a:t>
            </a:r>
            <a:r>
              <a:rPr lang="ru-RU" b="1" dirty="0" smtClean="0"/>
              <a:t>виде  восьми </a:t>
            </a:r>
            <a:r>
              <a:rPr lang="ru-RU" b="1" dirty="0"/>
              <a:t>направлений (систем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28360" r="39616" b="15110"/>
          <a:stretch/>
        </p:blipFill>
        <p:spPr bwMode="auto">
          <a:xfrm>
            <a:off x="479700" y="1039532"/>
            <a:ext cx="8161218" cy="581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4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4"/>
          <p:cNvPicPr>
            <a:picLocks/>
          </p:cNvPicPr>
          <p:nvPr/>
        </p:nvPicPr>
        <p:blipFill rotWithShape="1">
          <a:blip r:embed="rId2" cstate="print"/>
          <a:srcRect l="5041" t="3736" r="5034" b="7087"/>
          <a:stretch/>
        </p:blipFill>
        <p:spPr>
          <a:xfrm>
            <a:off x="-1452" y="-9130"/>
            <a:ext cx="9144000" cy="68370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70548" y="1812543"/>
            <a:ext cx="41414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</a:t>
            </a:r>
            <a:r>
              <a:rPr lang="ru-RU" b="1" dirty="0" smtClean="0"/>
              <a:t>омпонент </a:t>
            </a:r>
            <a:r>
              <a:rPr lang="ru-RU" b="1" dirty="0"/>
              <a:t>управленческого цикла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– </a:t>
            </a:r>
            <a:r>
              <a:rPr lang="ru-RU" dirty="0"/>
              <a:t>цели;</a:t>
            </a:r>
          </a:p>
          <a:p>
            <a:r>
              <a:rPr lang="ru-RU" dirty="0"/>
              <a:t>– показатели;</a:t>
            </a:r>
          </a:p>
          <a:p>
            <a:r>
              <a:rPr lang="ru-RU" dirty="0" smtClean="0"/>
              <a:t>– </a:t>
            </a:r>
            <a:r>
              <a:rPr lang="ru-RU" dirty="0"/>
              <a:t>методы сбора и обработки информации;</a:t>
            </a:r>
          </a:p>
          <a:p>
            <a:r>
              <a:rPr lang="ru-RU" dirty="0"/>
              <a:t>– мониторинг показателей;</a:t>
            </a:r>
          </a:p>
          <a:p>
            <a:r>
              <a:rPr lang="ru-RU" dirty="0"/>
              <a:t>– анализ результатов мониторинга;</a:t>
            </a:r>
          </a:p>
          <a:p>
            <a:r>
              <a:rPr lang="ru-RU" dirty="0"/>
              <a:t>– адресные рекомендации по результатам анализа;</a:t>
            </a:r>
          </a:p>
          <a:p>
            <a:r>
              <a:rPr lang="ru-RU" dirty="0"/>
              <a:t>– меры и мероприятия;</a:t>
            </a:r>
          </a:p>
          <a:p>
            <a:r>
              <a:rPr lang="ru-RU" dirty="0"/>
              <a:t>– управленческие решения;</a:t>
            </a:r>
          </a:p>
          <a:p>
            <a:r>
              <a:rPr lang="ru-RU" dirty="0"/>
              <a:t>– анализ эффективности принятых </a:t>
            </a:r>
            <a:r>
              <a:rPr lang="ru-RU" dirty="0" smtClean="0"/>
              <a:t>мер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6" r="32273" b="11939"/>
          <a:stretch/>
        </p:blipFill>
        <p:spPr bwMode="auto">
          <a:xfrm>
            <a:off x="323528" y="1878478"/>
            <a:ext cx="3960440" cy="291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58801" y="12022"/>
            <a:ext cx="66247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Управленческий цикла и его </a:t>
            </a:r>
            <a:r>
              <a:rPr lang="ru-RU" sz="2400" dirty="0" smtClean="0"/>
              <a:t>компоненты, которые анализируются в рамках ФИОКО:</a:t>
            </a: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0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4"/>
          <p:cNvPicPr>
            <a:picLocks/>
          </p:cNvPicPr>
          <p:nvPr/>
        </p:nvPicPr>
        <p:blipFill rotWithShape="1">
          <a:blip r:embed="rId2" cstate="print"/>
          <a:srcRect l="5041" t="3736" r="5034" b="7087"/>
          <a:stretch/>
        </p:blipFill>
        <p:spPr>
          <a:xfrm>
            <a:off x="0" y="1"/>
            <a:ext cx="9144000" cy="6597352"/>
          </a:xfrm>
          <a:prstGeom prst="rect">
            <a:avLst/>
          </a:prstGeom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Актуально для 2021 года</a:t>
            </a:r>
            <a:endParaRPr lang="ru-RU" altLang="ru-RU" dirty="0" smtClean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57200" y="1892300"/>
            <a:ext cx="8229600" cy="423333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dirty="0" smtClean="0"/>
              <a:t> Определена </a:t>
            </a:r>
            <a:r>
              <a:rPr lang="ru-RU" altLang="ru-RU" dirty="0" smtClean="0"/>
              <a:t>система </a:t>
            </a:r>
            <a:r>
              <a:rPr lang="ru-RU" altLang="ru-RU" dirty="0" smtClean="0"/>
              <a:t>показателей и индикаторов, используемых при оценке деятельности дошкольной образовательной организации в процессе самоанализа </a:t>
            </a:r>
          </a:p>
        </p:txBody>
      </p:sp>
    </p:spTree>
    <p:extLst>
      <p:ext uri="{BB962C8B-B14F-4D97-AF65-F5344CB8AC3E}">
        <p14:creationId xmlns:p14="http://schemas.microsoft.com/office/powerpoint/2010/main" val="5840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/>
          </p:cNvPicPr>
          <p:nvPr/>
        </p:nvPicPr>
        <p:blipFill rotWithShape="1">
          <a:blip r:embed="rId2" cstate="print"/>
          <a:srcRect l="5041" t="3736" r="5034" b="7087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2800" dirty="0" smtClean="0"/>
              <a:t>Концепция региональной системы оценки качества дошкольного образования в Ярославской </a:t>
            </a:r>
            <a:r>
              <a:rPr lang="ru-RU" altLang="ru-RU" sz="2800" dirty="0" smtClean="0"/>
              <a:t>области</a:t>
            </a:r>
            <a:endParaRPr lang="ru-RU" altLang="ru-RU" sz="2800" dirty="0" smtClean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0" t="15479" r="46886" b="6316"/>
          <a:stretch>
            <a:fillRect/>
          </a:stretch>
        </p:blipFill>
        <p:spPr>
          <a:xfrm>
            <a:off x="1115616" y="1260580"/>
            <a:ext cx="2951609" cy="51002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5" t="17239" r="46941" b="6107"/>
          <a:stretch/>
        </p:blipFill>
        <p:spPr bwMode="auto">
          <a:xfrm>
            <a:off x="5122012" y="1268760"/>
            <a:ext cx="2978380" cy="479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5934669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Ссылка:   </a:t>
            </a:r>
            <a:r>
              <a:rPr lang="en-US" dirty="0" smtClean="0">
                <a:hlinkClick r:id="rId5"/>
              </a:rPr>
              <a:t>www.yarregion.ru/depts/dobr/docsDocuments/2021-07-20-prikaz-235_01-03-Kontseptsiya-DOO.pdf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39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4"/>
          <p:cNvPicPr>
            <a:picLocks/>
          </p:cNvPicPr>
          <p:nvPr/>
        </p:nvPicPr>
        <p:blipFill rotWithShape="1">
          <a:blip r:embed="rId2" cstate="print"/>
          <a:srcRect l="5041" t="3736" r="5034" b="7087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143000"/>
          </a:xfrm>
        </p:spPr>
        <p:txBody>
          <a:bodyPr>
            <a:noAutofit/>
          </a:bodyPr>
          <a:lstStyle/>
          <a:p>
            <a:r>
              <a:rPr lang="ru-RU" altLang="ru-RU" sz="2800" dirty="0" smtClean="0"/>
              <a:t>Положение о региональной системе оценки качества дошкольного образования в Ярославской </a:t>
            </a:r>
            <a:r>
              <a:rPr lang="ru-RU" altLang="ru-RU" sz="2800" dirty="0" smtClean="0"/>
              <a:t>области</a:t>
            </a:r>
            <a:endParaRPr lang="ru-RU" altLang="ru-RU" sz="2800" dirty="0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7" t="15804" r="46886" b="6641"/>
          <a:stretch>
            <a:fillRect/>
          </a:stretch>
        </p:blipFill>
        <p:spPr>
          <a:xfrm>
            <a:off x="1187624" y="1506822"/>
            <a:ext cx="3096344" cy="4044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9" t="16431" r="46599" b="5948"/>
          <a:stretch>
            <a:fillRect/>
          </a:stretch>
        </p:blipFill>
        <p:spPr bwMode="auto">
          <a:xfrm>
            <a:off x="5076056" y="1619231"/>
            <a:ext cx="3064261" cy="403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8498" y="5768389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Ссылка:  </a:t>
            </a:r>
            <a:r>
              <a:rPr lang="en-US" dirty="0" smtClean="0">
                <a:hlinkClick r:id="rId5"/>
              </a:rPr>
              <a:t>www.yarregion.ru/depts/dobr/docsDocuments/2021-07-22-prikaz-236_01-03-Polozhenie-RSOKDO.pdf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2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4"/>
          <p:cNvPicPr>
            <a:picLocks/>
          </p:cNvPicPr>
          <p:nvPr/>
        </p:nvPicPr>
        <p:blipFill rotWithShape="1">
          <a:blip r:embed="rId2" cstate="print"/>
          <a:srcRect l="5041" t="3736" r="5034" b="7087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573" y="15219"/>
            <a:ext cx="8363272" cy="1143000"/>
          </a:xfrm>
        </p:spPr>
        <p:txBody>
          <a:bodyPr/>
          <a:lstStyle/>
          <a:p>
            <a:r>
              <a:rPr lang="ru-RU" altLang="ru-RU" sz="2800" dirty="0" smtClean="0"/>
              <a:t> Результаты  мониторинга ФИОКО -2021 </a:t>
            </a:r>
            <a:br>
              <a:rPr lang="ru-RU" altLang="ru-RU" sz="2800" dirty="0" smtClean="0"/>
            </a:br>
            <a:r>
              <a:rPr lang="ru-RU" altLang="ru-RU" sz="2800" dirty="0" smtClean="0"/>
              <a:t>Ярославская область</a:t>
            </a:r>
            <a:endParaRPr lang="ru-RU" altLang="ru-RU" sz="2800" dirty="0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6" t="14458" r="50679" b="5766"/>
          <a:stretch>
            <a:fillRect/>
          </a:stretch>
        </p:blipFill>
        <p:spPr bwMode="auto">
          <a:xfrm>
            <a:off x="1259632" y="1327474"/>
            <a:ext cx="3096344" cy="420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0" t="14590" r="9079" b="6783"/>
          <a:stretch>
            <a:fillRect/>
          </a:stretch>
        </p:blipFill>
        <p:spPr bwMode="auto">
          <a:xfrm>
            <a:off x="5220072" y="1337734"/>
            <a:ext cx="3096344" cy="395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5900987"/>
            <a:ext cx="8065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Ссылка: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://www.iro.yar.ru/fileadmin/iro/FIOKO-2022_dokum/2022-07-18_KDO_analit_otchet.DOC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9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4"/>
          <p:cNvPicPr>
            <a:picLocks/>
          </p:cNvPicPr>
          <p:nvPr/>
        </p:nvPicPr>
        <p:blipFill rotWithShape="1">
          <a:blip r:embed="rId2" cstate="print"/>
          <a:srcRect l="5041" t="3736" r="5034" b="7087"/>
          <a:stretch/>
        </p:blipFill>
        <p:spPr>
          <a:xfrm>
            <a:off x="-1452" y="-9130"/>
            <a:ext cx="9144000" cy="6837099"/>
          </a:xfrm>
          <a:prstGeom prst="rect">
            <a:avLst/>
          </a:prstGeom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5748" y="0"/>
            <a:ext cx="8229600" cy="1143000"/>
          </a:xfrm>
        </p:spPr>
        <p:txBody>
          <a:bodyPr/>
          <a:lstStyle/>
          <a:p>
            <a:r>
              <a:rPr lang="ru-RU" altLang="ru-RU" sz="2800" dirty="0" smtClean="0"/>
              <a:t>Назначение исследования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altLang="ru-RU" sz="2400" dirty="0" smtClean="0"/>
              <a:t>Исследование направлено  на выявление </a:t>
            </a:r>
            <a:r>
              <a:rPr lang="ru-RU" altLang="ru-RU" sz="2400" b="1" dirty="0" smtClean="0"/>
              <a:t>факторов, влияющих на качество образования </a:t>
            </a:r>
            <a:r>
              <a:rPr lang="ru-RU" altLang="ru-RU" sz="2400" dirty="0" smtClean="0"/>
              <a:t>(неблагоприятные: возможные риски, ограничения, препятствия, снижающие качество,  или же, наоборот, благоприятные факторы, существенно повышающие выраженность исследуемых показателей). </a:t>
            </a:r>
          </a:p>
          <a:p>
            <a:r>
              <a:rPr lang="ru-RU" altLang="ru-RU" sz="2400" dirty="0" smtClean="0"/>
              <a:t>В зависимости от результатов оценивания, </a:t>
            </a:r>
            <a:r>
              <a:rPr lang="ru-RU" altLang="ru-RU" sz="2400" b="1" dirty="0" smtClean="0"/>
              <a:t>принимаются управленческие решения, которые могут носить корректировочный характер и могут быть направлены на оптимизацию выявленных дефицитов</a:t>
            </a:r>
            <a:r>
              <a:rPr lang="ru-RU" altLang="ru-RU" sz="2400" dirty="0" smtClean="0"/>
              <a:t>, на распространение и использование</a:t>
            </a:r>
            <a:r>
              <a:rPr lang="ru-RU" altLang="ru-RU" sz="2400" b="1" dirty="0" smtClean="0"/>
              <a:t> </a:t>
            </a:r>
            <a:r>
              <a:rPr lang="ru-RU" altLang="ru-RU" sz="2400" dirty="0" smtClean="0"/>
              <a:t>в дальнейшем</a:t>
            </a:r>
            <a:r>
              <a:rPr lang="ru-RU" altLang="ru-RU" sz="2400" b="1" dirty="0" smtClean="0"/>
              <a:t> </a:t>
            </a:r>
            <a:r>
              <a:rPr lang="ru-RU" altLang="ru-RU" sz="2400" dirty="0" smtClean="0"/>
              <a:t>успешных управленческих практик</a:t>
            </a:r>
          </a:p>
        </p:txBody>
      </p:sp>
    </p:spTree>
    <p:extLst>
      <p:ext uri="{BB962C8B-B14F-4D97-AF65-F5344CB8AC3E}">
        <p14:creationId xmlns:p14="http://schemas.microsoft.com/office/powerpoint/2010/main" val="18694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4"/>
          <p:cNvPicPr>
            <a:picLocks/>
          </p:cNvPicPr>
          <p:nvPr/>
        </p:nvPicPr>
        <p:blipFill rotWithShape="1">
          <a:blip r:embed="rId2" cstate="print"/>
          <a:srcRect l="5041" t="3736" r="5034" b="7087"/>
          <a:stretch/>
        </p:blipFill>
        <p:spPr>
          <a:xfrm>
            <a:off x="-36512" y="125065"/>
            <a:ext cx="9180512" cy="6760319"/>
          </a:xfrm>
          <a:prstGeom prst="rect">
            <a:avLst/>
          </a:prstGeom>
        </p:spPr>
      </p:pic>
      <p:sp>
        <p:nvSpPr>
          <p:cNvPr id="9" name="Shape 485"/>
          <p:cNvSpPr>
            <a:spLocks noGrp="1"/>
          </p:cNvSpPr>
          <p:nvPr>
            <p:ph type="sldNum" sz="quarter" idx="2"/>
          </p:nvPr>
        </p:nvSpPr>
        <p:spPr>
          <a:xfrm>
            <a:off x="8500403" y="93647"/>
            <a:ext cx="371897" cy="89255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fld id="{86CB4B4D-7CA3-9044-876B-883B54F8677D}" type="slidenum">
              <a:rPr sz="58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2</a:t>
            </a:fld>
            <a:endParaRPr sz="58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4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6" y="260648"/>
            <a:ext cx="1421502" cy="513483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-36512" y="1196752"/>
            <a:ext cx="9144001" cy="1"/>
          </a:xfrm>
          <a:prstGeom prst="line">
            <a:avLst/>
          </a:prstGeom>
          <a:noFill/>
          <a:ln w="76200" cap="flat">
            <a:solidFill>
              <a:srgbClr val="7C96B6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/>
          <p:cNvSpPr txBox="1"/>
          <p:nvPr/>
        </p:nvSpPr>
        <p:spPr>
          <a:xfrm>
            <a:off x="3779912" y="356776"/>
            <a:ext cx="4400369" cy="377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9727" tIns="49727" rIns="49727" bIns="49727" numCol="1" spcCol="33402" rtlCol="0" anchor="t">
            <a:spAutoFit/>
          </a:bodyPr>
          <a:lstStyle/>
          <a:p>
            <a:pPr algn="r" defTabSz="1249987"/>
            <a:r>
              <a:rPr lang="ru-RU" dirty="0" smtClean="0">
                <a:solidFill>
                  <a:srgbClr val="000099"/>
                </a:solidFill>
                <a:latin typeface="+mj-lt"/>
              </a:rPr>
              <a:t>Муниципальная система образования</a:t>
            </a:r>
            <a:r>
              <a:rPr lang="ru-RU" dirty="0">
                <a:solidFill>
                  <a:srgbClr val="002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2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B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81867"/>
              </p:ext>
            </p:extLst>
          </p:nvPr>
        </p:nvGraphicFramePr>
        <p:xfrm>
          <a:off x="247180" y="1484784"/>
          <a:ext cx="8576615" cy="5020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147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4"/>
          <p:cNvPicPr>
            <a:picLocks/>
          </p:cNvPicPr>
          <p:nvPr/>
        </p:nvPicPr>
        <p:blipFill rotWithShape="1">
          <a:blip r:embed="rId2" cstate="print"/>
          <a:srcRect l="5041" t="3736" r="5034" b="7087"/>
          <a:stretch/>
        </p:blipFill>
        <p:spPr>
          <a:xfrm>
            <a:off x="-1452" y="-9130"/>
            <a:ext cx="9144000" cy="6837099"/>
          </a:xfrm>
          <a:prstGeom prst="rect">
            <a:avLst/>
          </a:prstGeom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/>
              <a:t>Основание для проведения исследования</a:t>
            </a:r>
            <a:br>
              <a:rPr lang="ru-RU" altLang="ru-RU" sz="2800" b="1" dirty="0" smtClean="0"/>
            </a:br>
            <a:endParaRPr lang="ru-RU" altLang="ru-RU" sz="2800" dirty="0" smtClean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2000" dirty="0" smtClean="0"/>
              <a:t>	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2000" dirty="0" smtClean="0"/>
              <a:t>	</a:t>
            </a:r>
            <a:r>
              <a:rPr lang="ru-RU" altLang="ru-RU" sz="2400" dirty="0" smtClean="0"/>
              <a:t>В </a:t>
            </a:r>
            <a:r>
              <a:rPr lang="ru-RU" altLang="ru-RU" sz="2400" dirty="0" smtClean="0"/>
              <a:t>соответствии с «Положением о региональном мониторинге качества дошкольного образования Ярославской  области», утвержденным </a:t>
            </a:r>
            <a:r>
              <a:rPr lang="ru-RU" altLang="ru-RU" sz="2400" b="1" dirty="0" smtClean="0"/>
              <a:t>Приказом Департамента образования Ярославской области от 22.07.2021 №230/01-03,</a:t>
            </a:r>
            <a:r>
              <a:rPr lang="ru-RU" altLang="ru-RU" sz="2400" dirty="0" smtClean="0"/>
              <a:t> Государственным автономным учреждением дополнительного профессионального образования Ярославской области  «Институт развития образования» были проведены мониторинговые исследования по выявлению качества дошкольного образования в ЯО </a:t>
            </a:r>
          </a:p>
        </p:txBody>
      </p:sp>
    </p:spTree>
    <p:extLst>
      <p:ext uri="{BB962C8B-B14F-4D97-AF65-F5344CB8AC3E}">
        <p14:creationId xmlns:p14="http://schemas.microsoft.com/office/powerpoint/2010/main" val="31266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Изображение 4"/>
          <p:cNvPicPr>
            <a:picLocks/>
          </p:cNvPicPr>
          <p:nvPr/>
        </p:nvPicPr>
        <p:blipFill rotWithShape="1">
          <a:blip r:embed="rId2" cstate="print"/>
          <a:srcRect l="5041" t="3736" r="5034" b="7087"/>
          <a:stretch/>
        </p:blipFill>
        <p:spPr>
          <a:xfrm>
            <a:off x="-36512" y="0"/>
            <a:ext cx="9180512" cy="6760319"/>
          </a:xfrm>
          <a:prstGeom prst="rect">
            <a:avLst/>
          </a:prstGeom>
        </p:spPr>
      </p:pic>
      <p:pic>
        <p:nvPicPr>
          <p:cNvPr id="19" name="Изображение 4"/>
          <p:cNvPicPr>
            <a:picLocks/>
          </p:cNvPicPr>
          <p:nvPr/>
        </p:nvPicPr>
        <p:blipFill rotWithShape="1">
          <a:blip r:embed="rId2" cstate="print"/>
          <a:srcRect l="5041" t="3736" r="5034" b="7087"/>
          <a:stretch/>
        </p:blipFill>
        <p:spPr>
          <a:xfrm>
            <a:off x="-1452" y="-9130"/>
            <a:ext cx="9144000" cy="6837099"/>
          </a:xfrm>
          <a:prstGeom prst="rect">
            <a:avLst/>
          </a:prstGeom>
        </p:spPr>
      </p:pic>
      <p:pic>
        <p:nvPicPr>
          <p:cNvPr id="1843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98" y="247651"/>
            <a:ext cx="882015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68314" y="353485"/>
            <a:ext cx="82835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ru-RU" altLang="ru-RU" sz="2400" dirty="0" smtClean="0">
              <a:latin typeface="Forum" pitchFamily="2" charset="0"/>
            </a:endParaRPr>
          </a:p>
          <a:p>
            <a:pPr algn="ctr">
              <a:defRPr/>
            </a:pPr>
            <a:r>
              <a:rPr lang="ru-RU" altLang="ru-RU" sz="2400" dirty="0" smtClean="0">
                <a:latin typeface="+mj-lt"/>
              </a:rPr>
              <a:t>Исследование «Качество дошкольного образования»</a:t>
            </a:r>
          </a:p>
          <a:p>
            <a:pPr algn="ctr">
              <a:defRPr/>
            </a:pPr>
            <a:r>
              <a:rPr lang="ru-RU" altLang="ru-RU" sz="2400" dirty="0" smtClean="0">
                <a:latin typeface="+mj-lt"/>
              </a:rPr>
              <a:t>в образовательных организациях Ярославской области, </a:t>
            </a:r>
          </a:p>
          <a:p>
            <a:pPr algn="ctr">
              <a:defRPr/>
            </a:pPr>
            <a:r>
              <a:rPr lang="ru-RU" altLang="ru-RU" sz="2400" dirty="0" smtClean="0">
                <a:latin typeface="+mj-lt"/>
              </a:rPr>
              <a:t>реализующих программы дошкольного образования</a:t>
            </a:r>
          </a:p>
          <a:p>
            <a:pPr algn="ctr">
              <a:defRPr/>
            </a:pPr>
            <a:endParaRPr lang="ru-RU" altLang="ru-RU" sz="2400" dirty="0" smtClean="0">
              <a:latin typeface="Forum" pitchFamily="2" charset="0"/>
            </a:endParaRPr>
          </a:p>
        </p:txBody>
      </p:sp>
      <p:grpSp>
        <p:nvGrpSpPr>
          <p:cNvPr id="18436" name="Группа 11"/>
          <p:cNvGrpSpPr>
            <a:grpSpLocks/>
          </p:cNvGrpSpPr>
          <p:nvPr/>
        </p:nvGrpSpPr>
        <p:grpSpPr bwMode="auto">
          <a:xfrm>
            <a:off x="1614489" y="2398185"/>
            <a:ext cx="395287" cy="529166"/>
            <a:chOff x="1979712" y="1212890"/>
            <a:chExt cx="396000" cy="395704"/>
          </a:xfrm>
        </p:grpSpPr>
        <p:sp>
          <p:nvSpPr>
            <p:cNvPr id="5" name="Овал 4"/>
            <p:cNvSpPr/>
            <p:nvPr/>
          </p:nvSpPr>
          <p:spPr>
            <a:xfrm>
              <a:off x="1979712" y="1212890"/>
              <a:ext cx="396000" cy="395704"/>
            </a:xfrm>
            <a:prstGeom prst="ellipse">
              <a:avLst/>
            </a:prstGeom>
            <a:noFill/>
            <a:ln w="19050">
              <a:solidFill>
                <a:srgbClr val="FF6F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450" name="TextBox 6"/>
            <p:cNvSpPr txBox="1">
              <a:spLocks noChangeArrowheads="1"/>
            </p:cNvSpPr>
            <p:nvPr/>
          </p:nvSpPr>
          <p:spPr bwMode="auto">
            <a:xfrm>
              <a:off x="2033281" y="1216398"/>
              <a:ext cx="270112" cy="299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2000" b="1">
                  <a:solidFill>
                    <a:srgbClr val="FF6F28"/>
                  </a:solidFill>
                  <a:latin typeface="Manrope Medium" pitchFamily="2" charset="0"/>
                </a:rPr>
                <a:t>1</a:t>
              </a:r>
            </a:p>
          </p:txBody>
        </p:sp>
      </p:grpSp>
      <p:grpSp>
        <p:nvGrpSpPr>
          <p:cNvPr id="18437" name="Группа 12"/>
          <p:cNvGrpSpPr>
            <a:grpSpLocks/>
          </p:cNvGrpSpPr>
          <p:nvPr/>
        </p:nvGrpSpPr>
        <p:grpSpPr bwMode="auto">
          <a:xfrm>
            <a:off x="4610101" y="2855384"/>
            <a:ext cx="396875" cy="529167"/>
            <a:chOff x="2987824" y="1234814"/>
            <a:chExt cx="396000" cy="396080"/>
          </a:xfrm>
        </p:grpSpPr>
        <p:sp>
          <p:nvSpPr>
            <p:cNvPr id="8" name="Овал 7"/>
            <p:cNvSpPr/>
            <p:nvPr/>
          </p:nvSpPr>
          <p:spPr>
            <a:xfrm>
              <a:off x="2987824" y="1234814"/>
              <a:ext cx="396000" cy="396080"/>
            </a:xfrm>
            <a:prstGeom prst="ellipse">
              <a:avLst/>
            </a:prstGeom>
            <a:noFill/>
            <a:ln w="19050">
              <a:solidFill>
                <a:srgbClr val="FF6F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448" name="TextBox 8"/>
            <p:cNvSpPr txBox="1">
              <a:spLocks noChangeArrowheads="1"/>
            </p:cNvSpPr>
            <p:nvPr/>
          </p:nvSpPr>
          <p:spPr bwMode="auto">
            <a:xfrm>
              <a:off x="3014118" y="1235536"/>
              <a:ext cx="269032" cy="299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2000" b="1">
                  <a:solidFill>
                    <a:srgbClr val="FF6F28"/>
                  </a:solidFill>
                  <a:latin typeface="Manrope Medium" pitchFamily="2" charset="0"/>
                </a:rPr>
                <a:t>2</a:t>
              </a:r>
            </a:p>
          </p:txBody>
        </p:sp>
      </p:grpSp>
      <p:grpSp>
        <p:nvGrpSpPr>
          <p:cNvPr id="18438" name="Группа 14"/>
          <p:cNvGrpSpPr>
            <a:grpSpLocks/>
          </p:cNvGrpSpPr>
          <p:nvPr/>
        </p:nvGrpSpPr>
        <p:grpSpPr bwMode="auto">
          <a:xfrm>
            <a:off x="7524750" y="2542116"/>
            <a:ext cx="395288" cy="529167"/>
            <a:chOff x="4472212" y="1713674"/>
            <a:chExt cx="396000" cy="396848"/>
          </a:xfrm>
        </p:grpSpPr>
        <p:sp>
          <p:nvSpPr>
            <p:cNvPr id="10" name="Овал 9"/>
            <p:cNvSpPr/>
            <p:nvPr/>
          </p:nvSpPr>
          <p:spPr>
            <a:xfrm>
              <a:off x="4472212" y="1713674"/>
              <a:ext cx="396000" cy="396848"/>
            </a:xfrm>
            <a:prstGeom prst="ellipse">
              <a:avLst/>
            </a:prstGeom>
            <a:noFill/>
            <a:ln w="19050">
              <a:solidFill>
                <a:srgbClr val="FF6F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446" name="TextBox 10"/>
            <p:cNvSpPr txBox="1">
              <a:spLocks noChangeArrowheads="1"/>
            </p:cNvSpPr>
            <p:nvPr/>
          </p:nvSpPr>
          <p:spPr bwMode="auto">
            <a:xfrm>
              <a:off x="4505744" y="1748509"/>
              <a:ext cx="270112" cy="30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2000" b="1">
                  <a:solidFill>
                    <a:srgbClr val="FF6F28"/>
                  </a:solidFill>
                  <a:latin typeface="Manrope Medium" pitchFamily="2" charset="0"/>
                </a:rPr>
                <a:t>3</a:t>
              </a: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793751" y="2967567"/>
            <a:ext cx="2266081" cy="2292351"/>
          </a:xfrm>
          <a:prstGeom prst="roundRect">
            <a:avLst>
              <a:gd name="adj" fmla="val 1170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92525" y="3511551"/>
            <a:ext cx="2297113" cy="1919816"/>
          </a:xfrm>
          <a:prstGeom prst="roundRect">
            <a:avLst>
              <a:gd name="adj" fmla="val 1170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669088" y="3340101"/>
            <a:ext cx="2087562" cy="1919817"/>
          </a:xfrm>
          <a:prstGeom prst="roundRect">
            <a:avLst>
              <a:gd name="adj" fmla="val 1170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22325" y="3035301"/>
            <a:ext cx="208756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j-lt"/>
              </a:rPr>
              <a:t>В</a:t>
            </a:r>
            <a:r>
              <a:rPr lang="ru-RU" sz="2000" i="1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исследовании приняли участие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j-lt"/>
              </a:rPr>
              <a:t>526 МДОУ ЯО</a:t>
            </a:r>
            <a:r>
              <a:rPr lang="ru-RU" sz="2000" dirty="0">
                <a:latin typeface="+mj-lt"/>
              </a:rPr>
              <a:t> (96,7%)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30626" y="3187700"/>
            <a:ext cx="2259013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bg1"/>
              </a:solidFill>
              <a:latin typeface="Manrope Light" pitchFamily="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Использовался опросник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7 блоков, 65 показателей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1276" name="TextBox 21"/>
          <p:cNvSpPr txBox="1">
            <a:spLocks noChangeArrowheads="1"/>
          </p:cNvSpPr>
          <p:nvPr/>
        </p:nvSpPr>
        <p:spPr bwMode="auto">
          <a:xfrm>
            <a:off x="6751639" y="3335867"/>
            <a:ext cx="19399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latin typeface="+mn-lt"/>
                <a:cs typeface="+mn-cs"/>
              </a:rPr>
              <a:t>Сроки проведения </a:t>
            </a:r>
            <a:r>
              <a:rPr lang="ru-RU" altLang="ru-RU" sz="2000" b="1" dirty="0" smtClean="0">
                <a:latin typeface="+mn-lt"/>
                <a:cs typeface="+mn-cs"/>
              </a:rPr>
              <a:t>исследования: </a:t>
            </a:r>
            <a:r>
              <a:rPr lang="ru-RU" altLang="ru-RU" sz="2000" b="1" dirty="0">
                <a:latin typeface="+mn-lt"/>
                <a:cs typeface="+mn-cs"/>
              </a:rPr>
              <a:t>декабрь </a:t>
            </a:r>
            <a:r>
              <a:rPr lang="ru-RU" altLang="ru-RU" sz="2000" b="1" dirty="0" smtClean="0">
                <a:latin typeface="+mn-lt"/>
                <a:cs typeface="+mn-cs"/>
              </a:rPr>
              <a:t>2021</a:t>
            </a:r>
            <a:endParaRPr lang="ru-RU" altLang="ru-RU" sz="20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9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6" b="943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71450"/>
            <a:ext cx="9182100" cy="675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Изображение 4"/>
          <p:cNvPicPr>
            <a:picLocks/>
          </p:cNvPicPr>
          <p:nvPr/>
        </p:nvPicPr>
        <p:blipFill rotWithShape="1">
          <a:blip r:embed="rId3" cstate="print"/>
          <a:srcRect l="5041" t="3736" r="5034" b="7087"/>
          <a:stretch/>
        </p:blipFill>
        <p:spPr>
          <a:xfrm>
            <a:off x="-18256" y="48841"/>
            <a:ext cx="9180512" cy="6760319"/>
          </a:xfrm>
          <a:prstGeom prst="rect">
            <a:avLst/>
          </a:prstGeom>
        </p:spPr>
      </p:pic>
      <p:pic>
        <p:nvPicPr>
          <p:cNvPr id="7" name="Изображение 4"/>
          <p:cNvPicPr>
            <a:picLocks/>
          </p:cNvPicPr>
          <p:nvPr/>
        </p:nvPicPr>
        <p:blipFill rotWithShape="1">
          <a:blip r:embed="rId3" cstate="print"/>
          <a:srcRect l="5041" t="3736" r="5034" b="7087"/>
          <a:stretch/>
        </p:blipFill>
        <p:spPr>
          <a:xfrm>
            <a:off x="134144" y="201241"/>
            <a:ext cx="9180512" cy="6760319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44463"/>
            <a:ext cx="9182100" cy="675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148478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/>
              <a:t>Результаты мониторинга</a:t>
            </a:r>
          </a:p>
          <a:p>
            <a:pPr algn="ctr"/>
            <a:r>
              <a:rPr lang="ru-RU" sz="2800" dirty="0"/>
              <a:t>«Качество дошкольного образования»</a:t>
            </a:r>
          </a:p>
          <a:p>
            <a:pPr algn="ctr"/>
            <a:r>
              <a:rPr lang="ru-RU" sz="2800" dirty="0"/>
              <a:t>в образовательных организациях, реализующих программы дошкольного образования,</a:t>
            </a:r>
          </a:p>
          <a:p>
            <a:pPr algn="ctr"/>
            <a:r>
              <a:rPr lang="ru-RU" sz="2800" dirty="0"/>
              <a:t>г. </a:t>
            </a:r>
            <a:r>
              <a:rPr lang="ru-RU" sz="2800" dirty="0" smtClean="0"/>
              <a:t>Ярославль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718722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Grp="1"/>
          </p:cNvPicPr>
          <p:nvPr>
            <p:ph type="pic" idx="13"/>
          </p:nvPr>
        </p:nvPicPr>
        <p:blipFill rotWithShape="1">
          <a:blip r:embed="rId2" cstate="print"/>
          <a:srcRect t="7791" b="7791"/>
          <a:stretch/>
        </p:blipFill>
        <p:spPr>
          <a:xfrm>
            <a:off x="0" y="692150"/>
            <a:ext cx="9144000" cy="54578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1720840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</a:t>
            </a:r>
            <a:r>
              <a:rPr lang="ru-RU" sz="2400" dirty="0"/>
              <a:t>2021 году в мониторинге качества дошкольного образования приняли участие </a:t>
            </a:r>
            <a:r>
              <a:rPr lang="ru-RU" sz="2400" b="1" dirty="0"/>
              <a:t>157</a:t>
            </a:r>
            <a:r>
              <a:rPr lang="ru-RU" sz="2400" dirty="0"/>
              <a:t> образовательных организаций г. </a:t>
            </a:r>
            <a:r>
              <a:rPr lang="ru-RU" sz="2400" dirty="0" smtClean="0"/>
              <a:t>Ярославля, </a:t>
            </a:r>
          </a:p>
          <a:p>
            <a:r>
              <a:rPr lang="ru-RU" sz="2400" dirty="0" smtClean="0"/>
              <a:t>реализующих </a:t>
            </a:r>
            <a:r>
              <a:rPr lang="ru-RU" sz="2400" dirty="0"/>
              <a:t>программы дошкольного образования, в том числе: </a:t>
            </a:r>
          </a:p>
          <a:p>
            <a:r>
              <a:rPr lang="ru-RU" sz="2400" dirty="0"/>
              <a:t>- </a:t>
            </a:r>
            <a:r>
              <a:rPr lang="ru-RU" sz="2400" b="1" dirty="0"/>
              <a:t>155</a:t>
            </a:r>
            <a:r>
              <a:rPr lang="ru-RU" sz="2400" dirty="0"/>
              <a:t> муниципальных дошкольных образовательных организаций, </a:t>
            </a:r>
          </a:p>
          <a:p>
            <a:r>
              <a:rPr lang="ru-RU" sz="2400" dirty="0"/>
              <a:t>- </a:t>
            </a:r>
            <a:r>
              <a:rPr lang="ru-RU" sz="2400" b="1" dirty="0"/>
              <a:t>2</a:t>
            </a:r>
            <a:r>
              <a:rPr lang="ru-RU" sz="2400" dirty="0"/>
              <a:t> начальные школы-детский сад.</a:t>
            </a:r>
            <a:r>
              <a:rPr lang="ru-RU" sz="2400" b="1" i="1" dirty="0"/>
              <a:t> </a:t>
            </a:r>
            <a:endParaRPr lang="ru-RU" sz="2400" dirty="0"/>
          </a:p>
          <a:p>
            <a:r>
              <a:rPr lang="ru-RU" sz="2400" dirty="0"/>
              <a:t>Фактический контингент воспитанников ДОО – 35551  человек (плановые возможности - 37400 человек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5748" y="0"/>
            <a:ext cx="8229600" cy="1143000"/>
          </a:xfrm>
        </p:spPr>
        <p:txBody>
          <a:bodyPr/>
          <a:lstStyle/>
          <a:p>
            <a:r>
              <a:rPr lang="ru-RU" altLang="ru-RU" sz="2800" dirty="0"/>
              <a:t>Общие сведения</a:t>
            </a:r>
          </a:p>
        </p:txBody>
      </p:sp>
    </p:spTree>
    <p:extLst>
      <p:ext uri="{BB962C8B-B14F-4D97-AF65-F5344CB8AC3E}">
        <p14:creationId xmlns:p14="http://schemas.microsoft.com/office/powerpoint/2010/main" val="4203152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/>
          </p:cNvPicPr>
          <p:nvPr/>
        </p:nvPicPr>
        <p:blipFill rotWithShape="1">
          <a:blip r:embed="rId2" cstate="print"/>
          <a:srcRect l="5041" t="3736" r="5034" b="7087"/>
          <a:stretch/>
        </p:blipFill>
        <p:spPr>
          <a:xfrm>
            <a:off x="-36512" y="0"/>
            <a:ext cx="9180512" cy="6760319"/>
          </a:xfrm>
          <a:prstGeom prst="rect">
            <a:avLst/>
          </a:prstGeom>
        </p:spPr>
      </p:pic>
      <p:graphicFrame>
        <p:nvGraphicFramePr>
          <p:cNvPr id="3" name="Рисунок 2"/>
          <p:cNvGraphicFramePr>
            <a:graphicFrameLocks noGrp="1"/>
          </p:cNvGraphicFramePr>
          <p:nvPr>
            <p:ph type="pic" idx="13"/>
            <p:extLst>
              <p:ext uri="{D42A27DB-BD31-4B8C-83A1-F6EECF244321}">
                <p14:modId xmlns:p14="http://schemas.microsoft.com/office/powerpoint/2010/main" val="3970214686"/>
              </p:ext>
            </p:extLst>
          </p:nvPr>
        </p:nvGraphicFramePr>
        <p:xfrm>
          <a:off x="457201" y="1556792"/>
          <a:ext cx="8435278" cy="4896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5813"/>
                <a:gridCol w="777733"/>
                <a:gridCol w="981866"/>
                <a:gridCol w="985241"/>
                <a:gridCol w="1108395"/>
                <a:gridCol w="1108395"/>
                <a:gridCol w="860398"/>
                <a:gridCol w="477437"/>
              </a:tblGrid>
              <a:tr h="1026560">
                <a:tc rowSpan="2" gridSpan="2">
                  <a:txBody>
                    <a:bodyPr/>
                    <a:lstStyle/>
                    <a:p>
                      <a:pPr marR="16700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Число ДОО/групп в них, реализующих ООП ДО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R="16700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Число возрастных групп в ДОО г. Ярославля</a:t>
                      </a:r>
                    </a:p>
                    <a:p>
                      <a:pPr marR="16700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(абс. и отн. показатель)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719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16573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Группы детей младенческого возраста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16573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Группы детей раннего возраста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90170" marR="717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Группы детей младшего дошкольного возраста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16700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Группы детей среднего дошкольного возраста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90170" marR="717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Группы детей старшего дошкольного возраста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16700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Разновозрастные группы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/>
                </a:tc>
              </a:tr>
              <a:tr h="602788">
                <a:tc>
                  <a:txBody>
                    <a:bodyPr/>
                    <a:lstStyle/>
                    <a:p>
                      <a:pPr marR="16700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157/1598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82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</a:p>
                    <a:p>
                      <a:pPr indent="-82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322</a:t>
                      </a:r>
                    </a:p>
                    <a:p>
                      <a:pPr indent="-82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20,2%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263</a:t>
                      </a:r>
                    </a:p>
                    <a:p>
                      <a:pPr indent="-82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16,5%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282</a:t>
                      </a:r>
                    </a:p>
                    <a:p>
                      <a:pPr indent="-82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17,6%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636</a:t>
                      </a:r>
                    </a:p>
                    <a:p>
                      <a:pPr indent="-82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39,8%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82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90</a:t>
                      </a:r>
                    </a:p>
                    <a:p>
                      <a:pPr indent="-8255"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5,6</a:t>
                      </a:r>
                      <a:r>
                        <a:rPr lang="ru-RU" sz="1300" dirty="0" smtClean="0">
                          <a:effectLst/>
                        </a:rPr>
                        <a:t>%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45332" y="77724"/>
            <a:ext cx="741682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algn="ctr" fontAlgn="base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r>
              <a:rPr lang="ru-RU" altLang="ru-RU" sz="2800" dirty="0">
                <a:latin typeface="+mj-lt"/>
                <a:ea typeface="+mj-ea"/>
                <a:cs typeface="+mj-cs"/>
              </a:rPr>
              <a:t>Общие сведения по ДОО</a:t>
            </a:r>
          </a:p>
          <a:p>
            <a:pPr marR="0" lvl="0" algn="ctr" fontAlgn="base">
              <a:lnSpc>
                <a:spcPct val="100000"/>
              </a:lnSpc>
              <a:spcAft>
                <a:spcPct val="0"/>
              </a:spcAft>
              <a:buClrTx/>
              <a:buSzTx/>
              <a:tabLst/>
            </a:pPr>
            <a:r>
              <a:rPr lang="ru-RU" altLang="ru-RU" sz="2800" dirty="0">
                <a:latin typeface="+mj-lt"/>
                <a:ea typeface="+mj-ea"/>
                <a:cs typeface="+mj-cs"/>
              </a:rPr>
              <a:t> и составе возрастных групп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86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/>
          </p:cNvPicPr>
          <p:nvPr/>
        </p:nvPicPr>
        <p:blipFill rotWithShape="1">
          <a:blip r:embed="rId2" cstate="print"/>
          <a:srcRect l="5041" t="3736" r="5034" b="7087"/>
          <a:stretch/>
        </p:blipFill>
        <p:spPr>
          <a:xfrm>
            <a:off x="-36512" y="0"/>
            <a:ext cx="9180512" cy="6760319"/>
          </a:xfrm>
          <a:prstGeom prst="rect">
            <a:avLst/>
          </a:prstGeom>
        </p:spPr>
      </p:pic>
      <p:sp>
        <p:nvSpPr>
          <p:cNvPr id="2" name="Рисунок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Прямоугольник 2"/>
          <p:cNvSpPr/>
          <p:nvPr/>
        </p:nvSpPr>
        <p:spPr>
          <a:xfrm>
            <a:off x="395536" y="1268760"/>
            <a:ext cx="8568952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/>
              <a:t>Особое </a:t>
            </a:r>
            <a:r>
              <a:rPr lang="ru-RU" sz="1900" dirty="0"/>
              <a:t>внимание уделялось:</a:t>
            </a:r>
          </a:p>
          <a:p>
            <a:pPr algn="just"/>
            <a:r>
              <a:rPr lang="ru-RU" sz="1900" dirty="0"/>
              <a:t>- </a:t>
            </a:r>
            <a:r>
              <a:rPr lang="ru-RU" sz="1900" b="1" dirty="0"/>
              <a:t>в целевом разделе </a:t>
            </a:r>
            <a:r>
              <a:rPr lang="ru-RU" sz="1900" dirty="0"/>
              <a:t>- позиции «Развивающее оценивание качества образовательной деятельности по Программе», связи данного блока с ВСОКО;</a:t>
            </a:r>
          </a:p>
          <a:p>
            <a:pPr algn="just"/>
            <a:r>
              <a:rPr lang="ru-RU" sz="1900" dirty="0"/>
              <a:t>- </a:t>
            </a:r>
            <a:r>
              <a:rPr lang="ru-RU" sz="1900" b="1" dirty="0"/>
              <a:t>в содержательном разделе </a:t>
            </a:r>
            <a:r>
              <a:rPr lang="ru-RU" sz="1900" dirty="0"/>
              <a:t>- подразделам «Взаимодействие взрослых с детьми», «Взаимодействие педагогического коллектива с семьями воспитанников», «Программа коррекционно-развивающей работы с детьми с ограниченными возможностями здоровья»; описанию особенностей образовательной деятельности и организации разных видов культурных практик по возрастам; описанию способов поддержки детской инициативы, самостоятельности;</a:t>
            </a:r>
          </a:p>
          <a:p>
            <a:pPr algn="just"/>
            <a:r>
              <a:rPr lang="ru-RU" sz="1900" dirty="0"/>
              <a:t>- </a:t>
            </a:r>
            <a:r>
              <a:rPr lang="ru-RU" sz="1900" b="1" dirty="0"/>
              <a:t>в организационном разделе </a:t>
            </a:r>
            <a:r>
              <a:rPr lang="ru-RU" sz="1900" dirty="0"/>
              <a:t>- описанию условий, созданных в ДОО, обеспечивающих развитие ребенка по возрастам (психолого-педагогические, развивающая предметно-пространственная среда, кадровые, материально-технические, финансовые); описанию способов планирования образовательной деятельности; режима и распорядка дня; перспективам работы по совершенствованию и развитию содержания ООП ДО; наличию перечня локальных нормативных актов и методических документов, литературных источников, используемых в образовательной деятельности</a:t>
            </a:r>
            <a:r>
              <a:rPr lang="ru-RU" sz="1900" dirty="0" smtClean="0"/>
              <a:t>.</a:t>
            </a:r>
            <a:endParaRPr lang="ru-RU" sz="1900" dirty="0"/>
          </a:p>
          <a:p>
            <a:pPr algn="just"/>
            <a:endParaRPr lang="ru-RU" sz="19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5748" y="0"/>
            <a:ext cx="8229600" cy="1143000"/>
          </a:xfrm>
        </p:spPr>
        <p:txBody>
          <a:bodyPr/>
          <a:lstStyle/>
          <a:p>
            <a:r>
              <a:rPr lang="ru-RU" altLang="ru-RU" sz="2800" dirty="0" smtClean="0"/>
              <a:t>Показатель </a:t>
            </a:r>
            <a:r>
              <a:rPr lang="ru-RU" altLang="ru-RU" sz="2800" dirty="0"/>
              <a:t>«Качество образовательных программ»</a:t>
            </a:r>
          </a:p>
        </p:txBody>
      </p:sp>
    </p:spTree>
    <p:extLst>
      <p:ext uri="{BB962C8B-B14F-4D97-AF65-F5344CB8AC3E}">
        <p14:creationId xmlns:p14="http://schemas.microsoft.com/office/powerpoint/2010/main" val="2002504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Grp="1"/>
          </p:cNvPicPr>
          <p:nvPr>
            <p:ph type="pic" idx="13"/>
          </p:nvPr>
        </p:nvPicPr>
        <p:blipFill rotWithShape="1">
          <a:blip r:embed="rId2" cstate="print"/>
          <a:srcRect t="7791" b="7791"/>
          <a:stretch/>
        </p:blipFill>
        <p:spPr>
          <a:xfrm>
            <a:off x="0" y="0"/>
            <a:ext cx="9144000" cy="61572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1" y="1052736"/>
            <a:ext cx="813690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/>
              <a:t>- отсутствие </a:t>
            </a:r>
            <a:r>
              <a:rPr lang="ru-RU" sz="2400" dirty="0"/>
              <a:t>полного текста ООП ДО на сайте </a:t>
            </a:r>
            <a:r>
              <a:rPr lang="ru-RU" sz="2400" b="1" dirty="0"/>
              <a:t>1 </a:t>
            </a:r>
            <a:r>
              <a:rPr lang="ru-RU" sz="2400" b="1" dirty="0" smtClean="0"/>
              <a:t>ДОО</a:t>
            </a:r>
            <a:r>
              <a:rPr lang="ru-RU" sz="2400" dirty="0" smtClean="0"/>
              <a:t>;</a:t>
            </a:r>
            <a:endParaRPr lang="ru-RU" sz="2400" dirty="0"/>
          </a:p>
          <a:p>
            <a:pPr lvl="0" algn="just"/>
            <a:r>
              <a:rPr lang="ru-RU" sz="2400" dirty="0" smtClean="0"/>
              <a:t>- необходимость </a:t>
            </a:r>
            <a:r>
              <a:rPr lang="ru-RU" sz="2400" dirty="0"/>
              <a:t>обновления/актуализации ООП ДО, разработанных и утвержденных в период 2014-2016 гг. – </a:t>
            </a:r>
            <a:r>
              <a:rPr lang="ru-RU" sz="2400" b="1" dirty="0"/>
              <a:t>17,2%</a:t>
            </a:r>
            <a:r>
              <a:rPr lang="ru-RU" sz="2400" dirty="0"/>
              <a:t>;</a:t>
            </a:r>
          </a:p>
          <a:p>
            <a:pPr lvl="0" algn="just"/>
            <a:r>
              <a:rPr lang="ru-RU" sz="2400" dirty="0" smtClean="0"/>
              <a:t>- отсутствие </a:t>
            </a:r>
            <a:r>
              <a:rPr lang="ru-RU" sz="2400" dirty="0"/>
              <a:t>в ООП ДО значительной части ДОО нескольких значимых структурных </a:t>
            </a:r>
            <a:r>
              <a:rPr lang="ru-RU" sz="2400" dirty="0" smtClean="0"/>
              <a:t>единиц, </a:t>
            </a:r>
            <a:r>
              <a:rPr lang="ru-RU" sz="2400" dirty="0"/>
              <a:t>а именно:</a:t>
            </a:r>
          </a:p>
          <a:p>
            <a:pPr algn="just"/>
            <a:r>
              <a:rPr lang="ru-RU" sz="2400" dirty="0"/>
              <a:t>- «Развивающее оценивание качества реализации Программы» – </a:t>
            </a:r>
            <a:r>
              <a:rPr lang="ru-RU" sz="2400" b="1" dirty="0"/>
              <a:t>22,9%</a:t>
            </a:r>
            <a:r>
              <a:rPr lang="ru-RU" sz="2400" dirty="0"/>
              <a:t>;</a:t>
            </a:r>
          </a:p>
          <a:p>
            <a:pPr algn="just"/>
            <a:r>
              <a:rPr lang="ru-RU" sz="2400" dirty="0"/>
              <a:t>- инструментарий ВСОКО в ДОО – </a:t>
            </a:r>
            <a:r>
              <a:rPr lang="ru-RU" sz="2400" b="1" dirty="0"/>
              <a:t>31,2%</a:t>
            </a:r>
            <a:r>
              <a:rPr lang="ru-RU" sz="2400" dirty="0"/>
              <a:t>;</a:t>
            </a:r>
          </a:p>
          <a:p>
            <a:pPr algn="just"/>
            <a:r>
              <a:rPr lang="ru-RU" sz="2400" dirty="0"/>
              <a:t>- «Перспективы работы по совершенствованию и развитию содержания Программы…» – </a:t>
            </a:r>
            <a:r>
              <a:rPr lang="ru-RU" sz="2400" b="1" dirty="0"/>
              <a:t>26,1%</a:t>
            </a:r>
            <a:r>
              <a:rPr lang="ru-RU" sz="2400" dirty="0"/>
              <a:t>.</a:t>
            </a:r>
          </a:p>
          <a:p>
            <a:pPr lvl="0" algn="just"/>
            <a:r>
              <a:rPr lang="ru-RU" sz="2400" dirty="0"/>
              <a:t> </a:t>
            </a:r>
            <a:endParaRPr lang="ru-RU" sz="2400" dirty="0" smtClean="0"/>
          </a:p>
          <a:p>
            <a:pPr lvl="0" algn="just"/>
            <a:r>
              <a:rPr lang="ru-RU" sz="2400" dirty="0" smtClean="0"/>
              <a:t>Сочетание </a:t>
            </a:r>
            <a:r>
              <a:rPr lang="ru-RU" sz="2400" dirty="0"/>
              <a:t>5 и более дефицитов качества ООП ДО, выявленных в </a:t>
            </a:r>
            <a:r>
              <a:rPr lang="ru-RU" sz="2400" b="1" dirty="0" smtClean="0"/>
              <a:t>10-ти</a:t>
            </a:r>
            <a:r>
              <a:rPr lang="ru-RU" sz="2400" dirty="0" smtClean="0"/>
              <a:t> </a:t>
            </a:r>
            <a:r>
              <a:rPr lang="ru-RU" sz="2400" b="1" dirty="0"/>
              <a:t>ДОО</a:t>
            </a:r>
            <a:r>
              <a:rPr lang="ru-RU" sz="2400" dirty="0"/>
              <a:t> (в </a:t>
            </a:r>
            <a:r>
              <a:rPr lang="ru-RU" sz="2400" dirty="0" smtClean="0"/>
              <a:t>тексте Аналитической справки они  </a:t>
            </a:r>
            <a:r>
              <a:rPr lang="ru-RU" sz="2400" dirty="0"/>
              <a:t>выделены цветом по </a:t>
            </a:r>
            <a:r>
              <a:rPr lang="ru-RU" sz="2400" dirty="0" smtClean="0"/>
              <a:t>вертикали в Таблице 3)</a:t>
            </a:r>
            <a:endParaRPr lang="ru-RU" sz="2400" dirty="0"/>
          </a:p>
          <a:p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5748" y="0"/>
            <a:ext cx="8229600" cy="1143000"/>
          </a:xfrm>
        </p:spPr>
        <p:txBody>
          <a:bodyPr/>
          <a:lstStyle/>
          <a:p>
            <a:r>
              <a:rPr lang="ru-RU" altLang="ru-RU" sz="2800" dirty="0" smtClean="0"/>
              <a:t>«Проблемные </a:t>
            </a:r>
            <a:r>
              <a:rPr lang="ru-RU" altLang="ru-RU" sz="2800" dirty="0"/>
              <a:t>точки» </a:t>
            </a:r>
          </a:p>
        </p:txBody>
      </p:sp>
    </p:spTree>
    <p:extLst>
      <p:ext uri="{BB962C8B-B14F-4D97-AF65-F5344CB8AC3E}">
        <p14:creationId xmlns:p14="http://schemas.microsoft.com/office/powerpoint/2010/main" val="35644768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Рисунок 2"/>
          <p:cNvGraphicFramePr>
            <a:graphicFrameLocks noGrp="1"/>
          </p:cNvGraphicFramePr>
          <p:nvPr>
            <p:ph type="pic" idx="13"/>
            <p:extLst>
              <p:ext uri="{D42A27DB-BD31-4B8C-83A1-F6EECF244321}">
                <p14:modId xmlns:p14="http://schemas.microsoft.com/office/powerpoint/2010/main" val="675844431"/>
              </p:ext>
            </p:extLst>
          </p:nvPr>
        </p:nvGraphicFramePr>
        <p:xfrm>
          <a:off x="564092" y="2545080"/>
          <a:ext cx="7999264" cy="3548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3810"/>
                <a:gridCol w="2063810"/>
                <a:gridCol w="2063810"/>
                <a:gridCol w="1807834"/>
              </a:tblGrid>
              <a:tr h="73411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Дефициты ВСОКО (результаты самооценки ДОО,</a:t>
                      </a:r>
                    </a:p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абсолютный и относительный. показатель)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5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Отсутствуют управленческие документы об утверждении порядка процедуры, показателей ВСОКО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Отсутствуют данные о результатах оценки качества ДО (по ВСОКО)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Отсутствуют управленческие документы о мерах по повышению качества ДО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4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 по региону: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147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28,0 %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180</a:t>
                      </a:r>
                    </a:p>
                    <a:p>
                      <a:pPr indent="1397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34,3%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35,6%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4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Г. Ярославль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</a:p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1,3%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</a:p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10,2%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11,5%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64091" y="948879"/>
            <a:ext cx="857990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dirty="0">
                <a:latin typeface="+mj-lt"/>
                <a:ea typeface="+mj-ea"/>
                <a:cs typeface="+mj-cs"/>
              </a:rPr>
              <a:t>Состояние </a:t>
            </a:r>
            <a:r>
              <a:rPr lang="ru-RU" altLang="ru-RU" sz="2800" dirty="0" smtClean="0">
                <a:latin typeface="+mj-lt"/>
                <a:ea typeface="+mj-ea"/>
                <a:cs typeface="+mj-cs"/>
              </a:rPr>
              <a:t>внутренней системы оценки качества (ВСОКО) </a:t>
            </a:r>
            <a:r>
              <a:rPr lang="ru-RU" altLang="ru-RU" sz="2800" dirty="0">
                <a:latin typeface="+mj-lt"/>
                <a:ea typeface="+mj-ea"/>
                <a:cs typeface="+mj-cs"/>
              </a:rPr>
              <a:t>в ДОО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75535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/>
          </p:cNvPicPr>
          <p:nvPr/>
        </p:nvPicPr>
        <p:blipFill rotWithShape="1">
          <a:blip r:embed="rId2" cstate="print"/>
          <a:srcRect l="5041" t="3736" r="5034" b="7087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Рисунок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Прямоугольник 2"/>
          <p:cNvSpPr/>
          <p:nvPr/>
        </p:nvSpPr>
        <p:spPr>
          <a:xfrm>
            <a:off x="1043608" y="1997838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 </a:t>
            </a:r>
            <a:r>
              <a:rPr lang="ru-RU" sz="2400" dirty="0" smtClean="0"/>
              <a:t>Данное </a:t>
            </a:r>
            <a:r>
              <a:rPr lang="ru-RU" sz="2400" dirty="0"/>
              <a:t>направление включает вопросы </a:t>
            </a:r>
            <a:r>
              <a:rPr lang="ru-RU" sz="2400" b="1" dirty="0"/>
              <a:t>организации образовательной деятельности </a:t>
            </a:r>
            <a:r>
              <a:rPr lang="ru-RU" sz="2400" dirty="0"/>
              <a:t>в ДОО и </a:t>
            </a:r>
            <a:r>
              <a:rPr lang="ru-RU" sz="2400" b="1" dirty="0"/>
              <a:t>применения в работе с воспитанниками дополнительных образовательных программ</a:t>
            </a:r>
            <a:r>
              <a:rPr lang="ru-RU" sz="2400" dirty="0"/>
              <a:t>; разработку и реализацию </a:t>
            </a:r>
            <a:r>
              <a:rPr lang="ru-RU" sz="2400" b="1" dirty="0"/>
              <a:t>Рабочей программы воспитания (далее РПВ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2840" y="0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/>
              <a:t>Показатель </a:t>
            </a:r>
            <a:r>
              <a:rPr lang="ru-RU" altLang="ru-RU" sz="3200" dirty="0"/>
              <a:t>«Качество содержания образовательной </a:t>
            </a:r>
            <a:r>
              <a:rPr lang="ru-RU" altLang="ru-RU" sz="3200" dirty="0" smtClean="0"/>
              <a:t>деятельности  </a:t>
            </a:r>
            <a:r>
              <a:rPr lang="ru-RU" altLang="ru-RU" sz="3200" dirty="0"/>
              <a:t>в ДОО</a:t>
            </a:r>
            <a:r>
              <a:rPr lang="ru-RU" altLang="ru-RU" sz="3200" dirty="0" smtClean="0"/>
              <a:t>»</a:t>
            </a:r>
            <a:br>
              <a:rPr lang="ru-RU" altLang="ru-RU" sz="3200" dirty="0" smtClean="0"/>
            </a:b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13500191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Рисунок 2"/>
          <p:cNvGraphicFramePr>
            <a:graphicFrameLocks noGrp="1"/>
          </p:cNvGraphicFramePr>
          <p:nvPr>
            <p:ph type="pic" idx="13"/>
            <p:extLst>
              <p:ext uri="{D42A27DB-BD31-4B8C-83A1-F6EECF244321}">
                <p14:modId xmlns:p14="http://schemas.microsoft.com/office/powerpoint/2010/main" val="1920193296"/>
              </p:ext>
            </p:extLst>
          </p:nvPr>
        </p:nvGraphicFramePr>
        <p:xfrm>
          <a:off x="291790" y="1484785"/>
          <a:ext cx="8477362" cy="1800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5176"/>
                <a:gridCol w="4628640"/>
                <a:gridCol w="3053546"/>
              </a:tblGrid>
              <a:tr h="800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Образовательная область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Реализуют дополнительные образовательные программы дошкольного образования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(абс./% показатель)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Социально-коммуникативное развитие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108 / 68,8%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0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Познавательное развитие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111 / 70,7%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0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Речевое развитие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109 / 69,4%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0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Художественно-эстетическое развитие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128 / 81,5%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0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Физическое развитие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108 / 68,8%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1791" y="260648"/>
            <a:ext cx="884844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dirty="0">
                <a:latin typeface="+mj-lt"/>
                <a:ea typeface="+mj-ea"/>
                <a:cs typeface="+mj-cs"/>
              </a:rPr>
              <a:t>Реализация дополнительных программ в ДОО </a:t>
            </a:r>
            <a:endParaRPr lang="ru-RU" altLang="ru-RU" sz="3200" dirty="0" smtClean="0">
              <a:latin typeface="+mj-lt"/>
              <a:ea typeface="+mj-ea"/>
              <a:cs typeface="+mj-cs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dirty="0" smtClean="0">
                <a:latin typeface="+mj-lt"/>
                <a:ea typeface="+mj-ea"/>
                <a:cs typeface="+mj-cs"/>
              </a:rPr>
              <a:t>г</a:t>
            </a:r>
            <a:r>
              <a:rPr lang="ru-RU" altLang="ru-RU" sz="3200" dirty="0">
                <a:latin typeface="+mj-lt"/>
                <a:ea typeface="+mj-ea"/>
                <a:cs typeface="+mj-cs"/>
              </a:rPr>
              <a:t>. </a:t>
            </a:r>
            <a:r>
              <a:rPr lang="ru-RU" altLang="ru-RU" sz="3200" dirty="0" smtClean="0">
                <a:latin typeface="+mj-lt"/>
                <a:ea typeface="+mj-ea"/>
                <a:cs typeface="+mj-cs"/>
              </a:rPr>
              <a:t>Ярославля</a:t>
            </a:r>
            <a:endParaRPr lang="ru-RU" altLang="ru-RU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284984"/>
            <a:ext cx="83529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dirty="0"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lang="ru-RU" alt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altLang="ru-RU" b="1" dirty="0">
                <a:latin typeface="Arial" pitchFamily="34" charset="0"/>
                <a:ea typeface="Calibri" pitchFamily="34" charset="0"/>
                <a:cs typeface="Arial" pitchFamily="34" charset="0"/>
              </a:rPr>
              <a:t>94,9% ДОО </a:t>
            </a:r>
            <a:r>
              <a:rPr lang="ru-RU" altLang="ru-RU" dirty="0">
                <a:latin typeface="Arial" pitchFamily="34" charset="0"/>
                <a:ea typeface="Calibri" pitchFamily="34" charset="0"/>
                <a:cs typeface="Arial" pitchFamily="34" charset="0"/>
              </a:rPr>
              <a:t>г. Ярославля используют для обогащения содержания образовательной деятельности по одному или нескольким направлениям (образовательным областям) дополнительные образовательные </a:t>
            </a:r>
            <a:r>
              <a:rPr lang="ru-RU" alt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программы, которые </a:t>
            </a:r>
            <a:r>
              <a:rPr lang="ru-RU" dirty="0">
                <a:latin typeface="Arial" pitchFamily="34" charset="0"/>
                <a:ea typeface="Calibri" pitchFamily="34" charset="0"/>
                <a:cs typeface="Arial" pitchFamily="34" charset="0"/>
              </a:rPr>
              <a:t>отражают </a:t>
            </a:r>
            <a:r>
              <a:rPr lang="ru-RU" dirty="0">
                <a:latin typeface="Arial" pitchFamily="34" charset="0"/>
                <a:ea typeface="Calibri" pitchFamily="34" charset="0"/>
                <a:cs typeface="Arial" pitchFamily="34" charset="0"/>
              </a:rPr>
              <a:t>актуальные и востребованные родителями воспитанников направления развития и воспитания дошкольников: </a:t>
            </a:r>
            <a:r>
              <a:rPr lang="ru-RU" b="1" dirty="0">
                <a:latin typeface="Arial" pitchFamily="34" charset="0"/>
                <a:ea typeface="Calibri" pitchFamily="34" charset="0"/>
                <a:cs typeface="Arial" pitchFamily="34" charset="0"/>
              </a:rPr>
              <a:t>краеведение, финансовая грамотность, интеллектуальные игры, робототехника, математика и информатика для дошкольников, основы письменной речи, подготовка к школе, творчество, детский  фитнес, различные виды спорта, ЗОЖ и т.д. </a:t>
            </a:r>
          </a:p>
          <a:p>
            <a:r>
              <a:rPr lang="ru-RU" dirty="0">
                <a:latin typeface="Arial" pitchFamily="34" charset="0"/>
                <a:ea typeface="Calibri" pitchFamily="34" charset="0"/>
                <a:cs typeface="Arial" pitchFamily="34" charset="0"/>
              </a:rPr>
              <a:t>2. </a:t>
            </a:r>
            <a:r>
              <a:rPr lang="ru-RU" dirty="0">
                <a:latin typeface="Arial" pitchFamily="34" charset="0"/>
                <a:ea typeface="Calibri" pitchFamily="34" charset="0"/>
                <a:cs typeface="Arial" pitchFamily="34" charset="0"/>
              </a:rPr>
              <a:t>РПВ разработана и размещена на сайтах </a:t>
            </a:r>
            <a:r>
              <a:rPr lang="ru-RU" b="1" dirty="0">
                <a:latin typeface="Arial" pitchFamily="34" charset="0"/>
                <a:ea typeface="Calibri" pitchFamily="34" charset="0"/>
                <a:cs typeface="Arial" pitchFamily="34" charset="0"/>
              </a:rPr>
              <a:t>100%</a:t>
            </a:r>
            <a:r>
              <a:rPr lang="ru-RU" dirty="0">
                <a:latin typeface="Arial" pitchFamily="34" charset="0"/>
                <a:ea typeface="Calibri" pitchFamily="34" charset="0"/>
                <a:cs typeface="Arial" pitchFamily="34" charset="0"/>
              </a:rPr>
              <a:t> ДОО г. 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Ярославля</a:t>
            </a:r>
            <a:endParaRPr lang="ru-RU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070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/>
          </p:cNvPicPr>
          <p:nvPr/>
        </p:nvPicPr>
        <p:blipFill rotWithShape="1">
          <a:blip r:embed="rId2" cstate="print"/>
          <a:srcRect l="5041" t="3736" r="5034" b="7087"/>
          <a:stretch/>
        </p:blipFill>
        <p:spPr>
          <a:xfrm>
            <a:off x="-253998" y="0"/>
            <a:ext cx="9397998" cy="6858000"/>
          </a:xfrm>
          <a:prstGeom prst="rect">
            <a:avLst/>
          </a:prstGeom>
        </p:spPr>
      </p:pic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465931" y="1196752"/>
            <a:ext cx="30241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800" dirty="0">
                <a:latin typeface="+mj-lt"/>
              </a:rPr>
              <a:t>Управление на основе данных обеспечивает</a:t>
            </a:r>
            <a:r>
              <a:rPr lang="ru-RU" altLang="ru-RU" sz="2800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962401" y="1218368"/>
            <a:ext cx="4964113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defRPr/>
            </a:pPr>
            <a:r>
              <a:rPr lang="ru-RU" sz="1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– </a:t>
            </a:r>
            <a:r>
              <a:rPr lang="ru-RU" sz="1800" dirty="0" smtClean="0">
                <a:latin typeface="+mn-lt"/>
                <a:cs typeface="Times New Roman" pitchFamily="18" charset="0"/>
              </a:rPr>
              <a:t>повышение качества управленческой деятельности за счет ее </a:t>
            </a:r>
            <a:r>
              <a:rPr lang="ru-RU" sz="1800" b="1" dirty="0" smtClean="0">
                <a:latin typeface="+mn-lt"/>
                <a:cs typeface="Times New Roman" pitchFamily="18" charset="0"/>
              </a:rPr>
              <a:t>целенаправленности и адресности; </a:t>
            </a:r>
          </a:p>
          <a:p>
            <a:pPr eaLnBrk="0" hangingPunct="0">
              <a:defRPr/>
            </a:pPr>
            <a:r>
              <a:rPr lang="ru-RU" sz="1800" dirty="0" smtClean="0">
                <a:latin typeface="+mn-lt"/>
                <a:cs typeface="Times New Roman" pitchFamily="18" charset="0"/>
              </a:rPr>
              <a:t>– </a:t>
            </a:r>
            <a:r>
              <a:rPr lang="ru-RU" sz="1800" b="1" dirty="0" smtClean="0">
                <a:latin typeface="+mn-lt"/>
                <a:cs typeface="Times New Roman" pitchFamily="18" charset="0"/>
              </a:rPr>
              <a:t>устранение дефицитов </a:t>
            </a:r>
            <a:r>
              <a:rPr lang="ru-RU" sz="1800" dirty="0" smtClean="0">
                <a:latin typeface="+mn-lt"/>
                <a:cs typeface="Times New Roman" pitchFamily="18" charset="0"/>
              </a:rPr>
              <a:t>и предотвращение их возникновения; </a:t>
            </a:r>
          </a:p>
          <a:p>
            <a:pPr eaLnBrk="0" hangingPunct="0">
              <a:defRPr/>
            </a:pPr>
            <a:r>
              <a:rPr lang="ru-RU" sz="1800" dirty="0" smtClean="0">
                <a:latin typeface="+mn-lt"/>
                <a:cs typeface="Times New Roman" pitchFamily="18" charset="0"/>
              </a:rPr>
              <a:t>– повышение качества реализации </a:t>
            </a:r>
            <a:r>
              <a:rPr lang="ru-RU" sz="1800" b="1" dirty="0" smtClean="0">
                <a:latin typeface="+mn-lt"/>
                <a:cs typeface="Times New Roman" pitchFamily="18" charset="0"/>
              </a:rPr>
              <a:t>образовательных программ; </a:t>
            </a:r>
          </a:p>
          <a:p>
            <a:pPr eaLnBrk="0" hangingPunct="0">
              <a:defRPr/>
            </a:pPr>
            <a:r>
              <a:rPr lang="ru-RU" sz="1800" dirty="0" smtClean="0">
                <a:latin typeface="+mn-lt"/>
                <a:cs typeface="Times New Roman" pitchFamily="18" charset="0"/>
              </a:rPr>
              <a:t>– </a:t>
            </a:r>
            <a:r>
              <a:rPr lang="ru-RU" sz="1800" b="1" dirty="0" smtClean="0">
                <a:latin typeface="+mn-lt"/>
                <a:cs typeface="Times New Roman" pitchFamily="18" charset="0"/>
              </a:rPr>
              <a:t>определение факторов</a:t>
            </a:r>
            <a:r>
              <a:rPr lang="ru-RU" sz="1800" dirty="0" smtClean="0">
                <a:latin typeface="+mn-lt"/>
                <a:cs typeface="Times New Roman" pitchFamily="18" charset="0"/>
              </a:rPr>
              <a:t>, негативно сказывающихся на региональной системе образования; </a:t>
            </a:r>
          </a:p>
          <a:p>
            <a:pPr eaLnBrk="0" hangingPunct="0">
              <a:defRPr/>
            </a:pPr>
            <a:r>
              <a:rPr lang="ru-RU" sz="1800" dirty="0" smtClean="0">
                <a:latin typeface="+mn-lt"/>
                <a:cs typeface="Times New Roman" pitchFamily="18" charset="0"/>
              </a:rPr>
              <a:t>– выявление </a:t>
            </a:r>
            <a:r>
              <a:rPr lang="ru-RU" sz="1800" b="1" dirty="0" smtClean="0">
                <a:latin typeface="+mn-lt"/>
                <a:cs typeface="Times New Roman" pitchFamily="18" charset="0"/>
              </a:rPr>
              <a:t>лучших управленческих практик, </a:t>
            </a:r>
            <a:r>
              <a:rPr lang="ru-RU" sz="1800" dirty="0" smtClean="0">
                <a:latin typeface="+mn-lt"/>
                <a:cs typeface="Times New Roman" pitchFamily="18" charset="0"/>
              </a:rPr>
              <a:t>их трансляция и тиражирование; </a:t>
            </a:r>
          </a:p>
          <a:p>
            <a:pPr eaLnBrk="0" hangingPunct="0">
              <a:defRPr/>
            </a:pPr>
            <a:r>
              <a:rPr lang="ru-RU" sz="1800" dirty="0" smtClean="0">
                <a:latin typeface="+mn-lt"/>
                <a:cs typeface="Times New Roman" pitchFamily="18" charset="0"/>
              </a:rPr>
              <a:t>– определение </a:t>
            </a:r>
            <a:r>
              <a:rPr lang="ru-RU" sz="1800" b="1" dirty="0" smtClean="0">
                <a:latin typeface="+mn-lt"/>
                <a:cs typeface="Times New Roman" pitchFamily="18" charset="0"/>
              </a:rPr>
              <a:t>слабых сторон </a:t>
            </a:r>
            <a:r>
              <a:rPr lang="ru-RU" sz="1800" dirty="0" smtClean="0">
                <a:latin typeface="+mn-lt"/>
                <a:cs typeface="Times New Roman" pitchFamily="18" charset="0"/>
              </a:rPr>
              <a:t>ранее осуществляемой управленческой деятельности и формирование </a:t>
            </a:r>
            <a:r>
              <a:rPr lang="ru-RU" sz="1800" b="1" dirty="0" smtClean="0">
                <a:latin typeface="+mn-lt"/>
                <a:cs typeface="Times New Roman" pitchFamily="18" charset="0"/>
              </a:rPr>
              <a:t>новой модели управления</a:t>
            </a:r>
            <a:r>
              <a:rPr lang="ru-RU" sz="1800" dirty="0" smtClean="0">
                <a:latin typeface="+mn-lt"/>
                <a:cs typeface="Times New Roman" pitchFamily="18" charset="0"/>
              </a:rPr>
              <a:t>;</a:t>
            </a:r>
          </a:p>
          <a:p>
            <a:pPr eaLnBrk="0" hangingPunct="0">
              <a:defRPr/>
            </a:pPr>
            <a:r>
              <a:rPr lang="ru-RU" sz="1800" dirty="0" smtClean="0">
                <a:latin typeface="+mn-lt"/>
                <a:cs typeface="Times New Roman" pitchFamily="18" charset="0"/>
              </a:rPr>
              <a:t> – </a:t>
            </a:r>
            <a:r>
              <a:rPr lang="ru-RU" sz="1800" b="1" dirty="0" smtClean="0">
                <a:latin typeface="+mn-lt"/>
                <a:cs typeface="Times New Roman" pitchFamily="18" charset="0"/>
              </a:rPr>
              <a:t>измерение эффективности результатов </a:t>
            </a:r>
            <a:r>
              <a:rPr lang="ru-RU" sz="1800" dirty="0" smtClean="0">
                <a:latin typeface="+mn-lt"/>
                <a:cs typeface="Times New Roman" pitchFamily="18" charset="0"/>
              </a:rPr>
              <a:t>реализуемой управленческой деятельности</a:t>
            </a:r>
          </a:p>
        </p:txBody>
      </p:sp>
      <p:pic>
        <p:nvPicPr>
          <p:cNvPr id="4100" name="Picture 6" descr="Стратегия развития предприятия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738969"/>
            <a:ext cx="3171825" cy="316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Изображени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6" y="260648"/>
            <a:ext cx="1421502" cy="513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9912" y="356776"/>
            <a:ext cx="4400369" cy="377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9727" tIns="49727" rIns="49727" bIns="49727" numCol="1" spcCol="33402" rtlCol="0" anchor="t">
            <a:spAutoFit/>
          </a:bodyPr>
          <a:lstStyle/>
          <a:p>
            <a:pPr algn="r" defTabSz="1249987"/>
            <a:r>
              <a:rPr lang="ru-RU" dirty="0" smtClean="0">
                <a:solidFill>
                  <a:srgbClr val="000099"/>
                </a:solidFill>
                <a:latin typeface="+mj-lt"/>
              </a:rPr>
              <a:t>Муниципальная система образования</a:t>
            </a:r>
            <a:r>
              <a:rPr lang="ru-RU" dirty="0">
                <a:solidFill>
                  <a:srgbClr val="002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2B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B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27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Grp="1"/>
          </p:cNvPicPr>
          <p:nvPr>
            <p:ph type="pic" idx="13"/>
          </p:nvPr>
        </p:nvPicPr>
        <p:blipFill rotWithShape="1">
          <a:blip r:embed="rId2" cstate="print"/>
          <a:srcRect t="7791" b="7791"/>
          <a:stretch/>
        </p:blipFill>
        <p:spPr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95635" y="1844824"/>
            <a:ext cx="68407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Оценивались</a:t>
            </a:r>
            <a:r>
              <a:rPr lang="ru-RU" sz="2400" b="1" i="1" dirty="0" smtClean="0"/>
              <a:t> </a:t>
            </a:r>
            <a:r>
              <a:rPr lang="ru-RU" sz="2400" b="1" dirty="0" smtClean="0"/>
              <a:t>кадровые </a:t>
            </a:r>
            <a:r>
              <a:rPr lang="ru-RU" sz="2400" b="1" dirty="0"/>
              <a:t>условия </a:t>
            </a:r>
            <a:r>
              <a:rPr lang="ru-RU" sz="2400" dirty="0"/>
              <a:t>(обеспеченность педагогическими кадрами, младшими воспитателями и помощниками воспитателей; категория, квалификация педагогических работников; прохождение курсов повышения квалификации за последние 3 года); </a:t>
            </a:r>
          </a:p>
          <a:p>
            <a:pPr algn="just"/>
            <a:r>
              <a:rPr lang="ru-RU" sz="2400" dirty="0"/>
              <a:t>- </a:t>
            </a:r>
            <a:r>
              <a:rPr lang="ru-RU" sz="2400" b="1" dirty="0"/>
              <a:t>создание в ДОО РППС </a:t>
            </a:r>
            <a:r>
              <a:rPr lang="ru-RU" sz="2400" dirty="0"/>
              <a:t>в соответствии с ФГОС ДО; </a:t>
            </a:r>
          </a:p>
          <a:p>
            <a:pPr algn="just"/>
            <a:r>
              <a:rPr lang="ru-RU" sz="2400" dirty="0"/>
              <a:t>- </a:t>
            </a:r>
            <a:r>
              <a:rPr lang="ru-RU" sz="2400" b="1" dirty="0"/>
              <a:t>психолого-педагогические </a:t>
            </a:r>
            <a:r>
              <a:rPr lang="ru-RU" sz="2400" b="1" dirty="0" smtClean="0"/>
              <a:t>условия</a:t>
            </a:r>
            <a:endParaRPr lang="ru-RU" sz="2400" b="1" dirty="0"/>
          </a:p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3481" y="260648"/>
            <a:ext cx="914506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lang="ru-RU" altLang="ru-RU" sz="3200" dirty="0">
                <a:latin typeface="+mj-lt"/>
                <a:ea typeface="+mj-ea"/>
                <a:cs typeface="+mj-cs"/>
              </a:rPr>
              <a:t>Показатель «Качество образовательных </a:t>
            </a:r>
            <a:r>
              <a:rPr lang="ru-RU" altLang="ru-RU" sz="3200" dirty="0" smtClean="0">
                <a:latin typeface="+mj-lt"/>
                <a:ea typeface="+mj-ea"/>
                <a:cs typeface="+mj-cs"/>
              </a:rPr>
              <a:t>условий</a:t>
            </a:r>
          </a:p>
          <a:p>
            <a:pPr lvl="0" algn="ctr"/>
            <a:r>
              <a:rPr lang="ru-RU" altLang="ru-RU" sz="3200" dirty="0" smtClean="0">
                <a:latin typeface="+mj-lt"/>
                <a:ea typeface="+mj-ea"/>
                <a:cs typeface="+mj-cs"/>
              </a:rPr>
              <a:t> </a:t>
            </a:r>
            <a:r>
              <a:rPr lang="ru-RU" altLang="ru-RU" sz="3200" dirty="0">
                <a:latin typeface="+mj-lt"/>
                <a:ea typeface="+mj-ea"/>
                <a:cs typeface="+mj-cs"/>
              </a:rPr>
              <a:t>в ДОО» </a:t>
            </a:r>
            <a:r>
              <a:rPr lang="ru-RU" altLang="ru-RU" sz="3200" dirty="0" smtClean="0">
                <a:latin typeface="+mj-lt"/>
                <a:ea typeface="+mj-ea"/>
                <a:cs typeface="+mj-cs"/>
              </a:rPr>
              <a:t> </a:t>
            </a:r>
            <a:endParaRPr lang="ru-RU" altLang="ru-RU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0967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/>
          </p:cNvPicPr>
          <p:nvPr/>
        </p:nvPicPr>
        <p:blipFill rotWithShape="1">
          <a:blip r:embed="rId2" cstate="print"/>
          <a:srcRect l="5041" t="3736" r="5034" b="7087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Рисунок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Прямоугольник 2"/>
          <p:cNvSpPr/>
          <p:nvPr/>
        </p:nvSpPr>
        <p:spPr>
          <a:xfrm>
            <a:off x="1043608" y="1582341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а) </a:t>
            </a:r>
            <a:r>
              <a:rPr lang="ru-RU" sz="2400" b="1" dirty="0" smtClean="0"/>
              <a:t>100</a:t>
            </a:r>
            <a:r>
              <a:rPr lang="ru-RU" sz="2400" b="1" dirty="0"/>
              <a:t>%</a:t>
            </a:r>
            <a:r>
              <a:rPr lang="ru-RU" sz="2400" dirty="0"/>
              <a:t> ДОО отметили, что кадровые условия реализации ООП ДОО в них созданы. </a:t>
            </a:r>
          </a:p>
          <a:p>
            <a:r>
              <a:rPr lang="ru-RU" sz="2400" dirty="0"/>
              <a:t>Более половины ДОО </a:t>
            </a:r>
            <a:r>
              <a:rPr lang="ru-RU" sz="2400" b="1" dirty="0"/>
              <a:t>полностью обеспечены </a:t>
            </a:r>
            <a:r>
              <a:rPr lang="ru-RU" sz="2400" dirty="0"/>
              <a:t>педагогическими кадрами и учебно-вспомогательным персоналом, </a:t>
            </a:r>
            <a:r>
              <a:rPr lang="ru-RU" sz="2400" b="1" dirty="0"/>
              <a:t>педагоги имеют высокий уровень квалификации и высшее образование по профилю </a:t>
            </a:r>
            <a:r>
              <a:rPr lang="ru-RU" sz="2400" dirty="0"/>
              <a:t>деятельности, </a:t>
            </a:r>
            <a:r>
              <a:rPr lang="ru-RU" sz="2400" b="1" dirty="0"/>
              <a:t>участвовали в курсах повышения квалификации по тематике ФГОС ДО</a:t>
            </a:r>
            <a:r>
              <a:rPr lang="ru-RU" sz="2400" dirty="0"/>
              <a:t> (не менее 16 часов) за последние 3 </a:t>
            </a:r>
            <a:r>
              <a:rPr lang="ru-RU" sz="2400" dirty="0" smtClean="0"/>
              <a:t>года</a:t>
            </a:r>
            <a:endParaRPr lang="ru-RU" sz="2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3608" y="0"/>
            <a:ext cx="756084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lang="ru-RU" altLang="ru-RU" sz="3200" dirty="0">
                <a:latin typeface="+mj-lt"/>
                <a:ea typeface="+mj-ea"/>
                <a:cs typeface="+mj-cs"/>
              </a:rPr>
              <a:t>Результаты по направлению </a:t>
            </a:r>
            <a:endParaRPr lang="ru-RU" altLang="ru-RU" sz="3200" dirty="0" smtClean="0">
              <a:latin typeface="+mj-lt"/>
              <a:ea typeface="+mj-ea"/>
              <a:cs typeface="+mj-cs"/>
            </a:endParaRPr>
          </a:p>
          <a:p>
            <a:pPr lvl="0" algn="ctr"/>
            <a:r>
              <a:rPr lang="ru-RU" altLang="ru-RU" sz="3200" dirty="0" smtClean="0">
                <a:latin typeface="+mj-lt"/>
                <a:ea typeface="+mj-ea"/>
                <a:cs typeface="+mj-cs"/>
              </a:rPr>
              <a:t>«</a:t>
            </a:r>
            <a:r>
              <a:rPr lang="ru-RU" altLang="ru-RU" sz="3200" dirty="0">
                <a:latin typeface="+mj-lt"/>
                <a:ea typeface="+mj-ea"/>
                <a:cs typeface="+mj-cs"/>
              </a:rPr>
              <a:t>Кадровые условия»:</a:t>
            </a:r>
          </a:p>
        </p:txBody>
      </p:sp>
    </p:spTree>
    <p:extLst>
      <p:ext uri="{BB962C8B-B14F-4D97-AF65-F5344CB8AC3E}">
        <p14:creationId xmlns:p14="http://schemas.microsoft.com/office/powerpoint/2010/main" val="3149606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4"/>
          <p:cNvPicPr>
            <a:picLocks/>
          </p:cNvPicPr>
          <p:nvPr/>
        </p:nvPicPr>
        <p:blipFill rotWithShape="1">
          <a:blip r:embed="rId2" cstate="print"/>
          <a:srcRect l="5041" t="3736" r="5034" b="7087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Рисунок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Прямоугольник 2"/>
          <p:cNvSpPr/>
          <p:nvPr/>
        </p:nvSpPr>
        <p:spPr>
          <a:xfrm>
            <a:off x="683568" y="1166843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Однако выявлен ряд кадровых дефицитов:</a:t>
            </a:r>
          </a:p>
          <a:p>
            <a:pPr lvl="0"/>
            <a:r>
              <a:rPr lang="ru-RU" sz="2400" dirty="0"/>
              <a:t> в </a:t>
            </a:r>
            <a:r>
              <a:rPr lang="ru-RU" sz="2400" b="1" dirty="0"/>
              <a:t>78 ДОО</a:t>
            </a:r>
            <a:r>
              <a:rPr lang="ru-RU" sz="2400" dirty="0"/>
              <a:t> г. Ярославля  обеспеченность педагогическими кадрами согласно штатному расписанию составила от 59 до 99%;</a:t>
            </a:r>
          </a:p>
          <a:p>
            <a:pPr lvl="0"/>
            <a:r>
              <a:rPr lang="ru-RU" sz="2400" dirty="0"/>
              <a:t> в </a:t>
            </a:r>
            <a:r>
              <a:rPr lang="ru-RU" sz="2400" b="1" dirty="0"/>
              <a:t>44 ДОО</a:t>
            </a:r>
            <a:r>
              <a:rPr lang="ru-RU" sz="2400" dirty="0"/>
              <a:t> обеспеченность учебно-вспомогательным персоналом (младшими воспитателями, помощниками воспитателя) составила от 40 до 99%;</a:t>
            </a:r>
          </a:p>
          <a:p>
            <a:pPr lvl="0"/>
            <a:r>
              <a:rPr lang="ru-RU" sz="2400" dirty="0"/>
              <a:t> в </a:t>
            </a:r>
            <a:r>
              <a:rPr lang="ru-RU" sz="2400" b="1" dirty="0"/>
              <a:t>5 ДОО</a:t>
            </a:r>
            <a:r>
              <a:rPr lang="ru-RU" sz="2400" dirty="0"/>
              <a:t> города отсутствуют педагоги с высшей квалификационной </a:t>
            </a:r>
            <a:r>
              <a:rPr lang="ru-RU" sz="2400" dirty="0" smtClean="0"/>
              <a:t>категорией;</a:t>
            </a:r>
            <a:endParaRPr lang="ru-RU" sz="2400" dirty="0"/>
          </a:p>
          <a:p>
            <a:r>
              <a:rPr lang="ru-RU" sz="2400" dirty="0"/>
              <a:t> в </a:t>
            </a:r>
            <a:r>
              <a:rPr lang="ru-RU" sz="2400" b="1" dirty="0"/>
              <a:t>1 ДОО</a:t>
            </a:r>
            <a:r>
              <a:rPr lang="ru-RU" sz="2400" dirty="0"/>
              <a:t> доля педагогов с высшим образованием по профилю деятельности составляет менее 40</a:t>
            </a:r>
            <a:r>
              <a:rPr lang="ru-RU" sz="2400" dirty="0" smtClean="0"/>
              <a:t>%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09712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/>
          </p:cNvPicPr>
          <p:nvPr/>
        </p:nvPicPr>
        <p:blipFill rotWithShape="1">
          <a:blip r:embed="rId2" cstate="print"/>
          <a:srcRect l="5041" t="3736" r="5034" b="7087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Рисунок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Прямоугольник 2"/>
          <p:cNvSpPr/>
          <p:nvPr/>
        </p:nvSpPr>
        <p:spPr>
          <a:xfrm>
            <a:off x="539553" y="1196752"/>
            <a:ext cx="806489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содержательная </a:t>
            </a:r>
            <a:r>
              <a:rPr lang="ru-RU" b="1" dirty="0"/>
              <a:t>насыщенность:</a:t>
            </a:r>
            <a:r>
              <a:rPr lang="ru-RU" dirty="0"/>
              <a:t> </a:t>
            </a:r>
          </a:p>
          <a:p>
            <a:r>
              <a:rPr lang="ru-RU" dirty="0"/>
              <a:t>- «Наличие технических средств обучения в группах (ноутбук, музыкальный центр,  ЖК телевизор,  интерактивная доска, др.)» - 54 ДОО (34,4%);</a:t>
            </a:r>
          </a:p>
          <a:p>
            <a:r>
              <a:rPr lang="ru-RU" dirty="0"/>
              <a:t>- «Наличие в группе изделий, предметов, отражающих поликультурный аспект развития детей, деятельности ДОО» - 34 ДОО (21,6%);</a:t>
            </a:r>
          </a:p>
          <a:p>
            <a:pPr lvl="0"/>
            <a:r>
              <a:rPr lang="ru-RU" b="1" dirty="0" err="1"/>
              <a:t>трансформируемость</a:t>
            </a:r>
            <a:r>
              <a:rPr lang="ru-RU" b="1" dirty="0"/>
              <a:t>: </a:t>
            </a:r>
            <a:endParaRPr lang="ru-RU" dirty="0"/>
          </a:p>
          <a:p>
            <a:r>
              <a:rPr lang="ru-RU" dirty="0"/>
              <a:t>- «Наличие легких лесенок, лавочек, передвижных модулей мебели» - 57 ДОО (36,3%);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</a:t>
            </a:r>
            <a:r>
              <a:rPr lang="ru-RU" dirty="0"/>
              <a:t>Наличие полифункциональных ширм, перегородок и т.п.» - 44 ДОО (28,0</a:t>
            </a:r>
            <a:r>
              <a:rPr lang="ru-RU" dirty="0" smtClean="0"/>
              <a:t>%);</a:t>
            </a:r>
          </a:p>
          <a:p>
            <a:pPr lvl="0"/>
            <a:r>
              <a:rPr lang="ru-RU" b="1" dirty="0"/>
              <a:t>вариативность среды:</a:t>
            </a:r>
            <a:endParaRPr lang="ru-RU" dirty="0"/>
          </a:p>
          <a:p>
            <a:r>
              <a:rPr lang="ru-RU" dirty="0"/>
              <a:t>- «Знаковое обозначение центров детской активности» - 47 ДОО (29,9%).</a:t>
            </a:r>
          </a:p>
          <a:p>
            <a:pPr lvl="0"/>
            <a:r>
              <a:rPr lang="ru-RU" b="1" dirty="0" err="1" smtClean="0"/>
              <a:t>полифункциональность</a:t>
            </a:r>
            <a:r>
              <a:rPr lang="ru-RU" b="1" dirty="0" smtClean="0"/>
              <a:t> </a:t>
            </a:r>
            <a:r>
              <a:rPr lang="ru-RU" b="1" dirty="0"/>
              <a:t>материалов: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«</a:t>
            </a:r>
            <a:r>
              <a:rPr lang="ru-RU" dirty="0"/>
              <a:t>Наличие неоформленного игрового материала» - 38 ДОО (24,2</a:t>
            </a:r>
            <a:r>
              <a:rPr lang="ru-RU" dirty="0" smtClean="0"/>
              <a:t>%);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Доступность и безопасность – </a:t>
            </a:r>
            <a:r>
              <a:rPr lang="ru-RU" dirty="0" smtClean="0"/>
              <a:t>в «зоне благополучия»  у 91, 5% ДОО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/>
              <a:t>Выявлены </a:t>
            </a:r>
            <a:r>
              <a:rPr lang="ru-RU" b="1" dirty="0"/>
              <a:t>33 ДОО</a:t>
            </a:r>
            <a:r>
              <a:rPr lang="ru-RU" dirty="0"/>
              <a:t> г. Ярославля, в которых суммарное количество проблемных позиций по различным группам требований ФГОС к РППС составило 8 и более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91580" y="2372"/>
            <a:ext cx="75608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lang="ru-RU" altLang="ru-RU" sz="3200" dirty="0">
                <a:latin typeface="+mj-lt"/>
                <a:ea typeface="+mj-ea"/>
                <a:cs typeface="+mj-cs"/>
              </a:rPr>
              <a:t>Результаты по направлению «РППС»:</a:t>
            </a:r>
          </a:p>
        </p:txBody>
      </p:sp>
    </p:spTree>
    <p:extLst>
      <p:ext uri="{BB962C8B-B14F-4D97-AF65-F5344CB8AC3E}">
        <p14:creationId xmlns:p14="http://schemas.microsoft.com/office/powerpoint/2010/main" val="41156437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/>
          </p:cNvPicPr>
          <p:nvPr/>
        </p:nvPicPr>
        <p:blipFill rotWithShape="1">
          <a:blip r:embed="rId2" cstate="print"/>
          <a:srcRect l="5041" t="3736" r="5034" b="7087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Рисунок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Прямоугольник 2"/>
          <p:cNvSpPr/>
          <p:nvPr/>
        </p:nvSpPr>
        <p:spPr>
          <a:xfrm>
            <a:off x="755576" y="1556793"/>
            <a:ext cx="784887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b="1" dirty="0" smtClean="0"/>
              <a:t>Выявлено, что </a:t>
            </a:r>
            <a:r>
              <a:rPr lang="ru-RU" sz="2300" dirty="0" smtClean="0"/>
              <a:t> </a:t>
            </a:r>
            <a:r>
              <a:rPr lang="ru-RU" sz="2300" b="1" dirty="0"/>
              <a:t>педагог-психолог, </a:t>
            </a:r>
            <a:r>
              <a:rPr lang="ru-RU" sz="2300" b="1" dirty="0" smtClean="0"/>
              <a:t>так </a:t>
            </a:r>
            <a:r>
              <a:rPr lang="ru-RU" sz="2300" b="1" dirty="0"/>
              <a:t>и кабинет</a:t>
            </a:r>
            <a:r>
              <a:rPr lang="ru-RU" sz="2300" dirty="0"/>
              <a:t>/помещение для организации его работы специалистов с детьми, родителями и педагогами, есть в большинстве ДОО – </a:t>
            </a:r>
            <a:r>
              <a:rPr lang="ru-RU" sz="2300" b="1" dirty="0"/>
              <a:t>91,1% и 94,9% </a:t>
            </a:r>
            <a:r>
              <a:rPr lang="ru-RU" sz="2300" dirty="0"/>
              <a:t>соответственно;</a:t>
            </a:r>
          </a:p>
          <a:p>
            <a:pPr algn="just"/>
            <a:r>
              <a:rPr lang="ru-RU" sz="2300" dirty="0"/>
              <a:t>- </a:t>
            </a:r>
            <a:r>
              <a:rPr lang="ru-RU" sz="2300" b="1" dirty="0"/>
              <a:t>психолого-педагогический консилиум </a:t>
            </a:r>
            <a:r>
              <a:rPr lang="ru-RU" sz="2300" dirty="0"/>
              <a:t>есть во всех ДОО – 100%.</a:t>
            </a:r>
          </a:p>
          <a:p>
            <a:pPr algn="just"/>
            <a:r>
              <a:rPr lang="ru-RU" sz="2300" dirty="0"/>
              <a:t>Однако в целом, лишь </a:t>
            </a:r>
            <a:r>
              <a:rPr lang="ru-RU" sz="2300" b="1" dirty="0"/>
              <a:t>16 ДОО</a:t>
            </a:r>
            <a:r>
              <a:rPr lang="ru-RU" sz="2300" dirty="0"/>
              <a:t> г. Ярославля смогли отметить, что здесь </a:t>
            </a:r>
            <a:r>
              <a:rPr lang="ru-RU" sz="2300" b="1" dirty="0"/>
              <a:t>созданы</a:t>
            </a:r>
            <a:r>
              <a:rPr lang="ru-RU" sz="2300" dirty="0"/>
              <a:t> </a:t>
            </a:r>
            <a:r>
              <a:rPr lang="ru-RU" sz="2300" b="1" dirty="0"/>
              <a:t>все психолого-педагогические условия</a:t>
            </a:r>
            <a:r>
              <a:rPr lang="ru-RU" sz="2300" dirty="0"/>
              <a:t>, в том числе есть и педагог-психолог, и социальный педагог, осуществляющие систематическую деятельность по обеспечению психолого-педагогических условий в ДОО, имеются кабинеты/помещения для работы специалистов с детьми, родителями и педагогами, создан и функционирует психолого-педагогический </a:t>
            </a:r>
            <a:r>
              <a:rPr lang="ru-RU" sz="2300" dirty="0" smtClean="0"/>
              <a:t>консилиум</a:t>
            </a:r>
            <a:endParaRPr lang="ru-RU" sz="2300" dirty="0"/>
          </a:p>
          <a:p>
            <a:pPr algn="just"/>
            <a:endParaRPr lang="ru-RU" sz="23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9592" y="116632"/>
            <a:ext cx="756084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lang="ru-RU" altLang="ru-RU" sz="3200" dirty="0">
                <a:latin typeface="+mj-lt"/>
                <a:ea typeface="+mj-ea"/>
                <a:cs typeface="+mj-cs"/>
              </a:rPr>
              <a:t>Результаты по направлению «Психолого-педагогические условия»</a:t>
            </a:r>
          </a:p>
        </p:txBody>
      </p:sp>
    </p:spTree>
    <p:extLst>
      <p:ext uri="{BB962C8B-B14F-4D97-AF65-F5344CB8AC3E}">
        <p14:creationId xmlns:p14="http://schemas.microsoft.com/office/powerpoint/2010/main" val="35677818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/>
          </p:cNvPicPr>
          <p:nvPr/>
        </p:nvPicPr>
        <p:blipFill rotWithShape="1">
          <a:blip r:embed="rId2" cstate="print"/>
          <a:srcRect l="5041" t="3736" r="5034" b="7087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Рисунок 1"/>
          <p:cNvSpPr>
            <a:spLocks noGrp="1"/>
          </p:cNvSpPr>
          <p:nvPr>
            <p:ph type="pic" idx="13"/>
          </p:nvPr>
        </p:nvSpPr>
        <p:spPr>
          <a:xfrm>
            <a:off x="252027" y="548680"/>
            <a:ext cx="9144001" cy="5456571"/>
          </a:xfrm>
        </p:spPr>
      </p:sp>
      <p:sp>
        <p:nvSpPr>
          <p:cNvPr id="3" name="Прямоугольник 2"/>
          <p:cNvSpPr/>
          <p:nvPr/>
        </p:nvSpPr>
        <p:spPr>
          <a:xfrm>
            <a:off x="1187624" y="1772816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Данное </a:t>
            </a:r>
            <a:r>
              <a:rPr lang="ru-RU" sz="2400" dirty="0"/>
              <a:t>направление включает вопросы об </a:t>
            </a:r>
            <a:r>
              <a:rPr lang="ru-RU" sz="2400" b="1" dirty="0"/>
              <a:t>организации деятельности ДОО по разработке АООП ДО, материально-техническому обеспечению реализации данной программы, вопросы по поддержке детей с ОВЗ, социальной адаптации и реабилитации детей с ОВЗ, а также психолого-педагогического сопровождения семей с детьми с ОВЗ.</a:t>
            </a:r>
          </a:p>
          <a:p>
            <a:pPr algn="just"/>
            <a:r>
              <a:rPr lang="ru-RU" sz="2400" dirty="0"/>
              <a:t>В результате мониторинга выявлено, что </a:t>
            </a:r>
            <a:r>
              <a:rPr lang="ru-RU" sz="2400" b="1" dirty="0"/>
              <a:t>89,8% </a:t>
            </a:r>
            <a:r>
              <a:rPr lang="ru-RU" sz="2400" dirty="0"/>
              <a:t>ДОО г. Ярославля реализуют АООП ДО (для сравнения: по области – чуть более 58</a:t>
            </a:r>
            <a:r>
              <a:rPr lang="ru-RU" sz="2400" dirty="0" smtClean="0"/>
              <a:t>%) 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91580" y="0"/>
            <a:ext cx="756084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lang="ru-RU" altLang="ru-RU" sz="3200" dirty="0">
                <a:latin typeface="+mj-lt"/>
                <a:ea typeface="+mj-ea"/>
                <a:cs typeface="+mj-cs"/>
              </a:rPr>
              <a:t>Показатель «Качество реализации АООП </a:t>
            </a:r>
            <a:r>
              <a:rPr lang="ru-RU" altLang="ru-RU" sz="3200" dirty="0" smtClean="0">
                <a:latin typeface="+mj-lt"/>
                <a:ea typeface="+mj-ea"/>
                <a:cs typeface="+mj-cs"/>
              </a:rPr>
              <a:t>ДО  в </a:t>
            </a:r>
            <a:r>
              <a:rPr lang="ru-RU" altLang="ru-RU" sz="3200" dirty="0">
                <a:latin typeface="+mj-lt"/>
                <a:ea typeface="+mj-ea"/>
                <a:cs typeface="+mj-cs"/>
              </a:rPr>
              <a:t>ДОО»</a:t>
            </a:r>
          </a:p>
        </p:txBody>
      </p:sp>
    </p:spTree>
    <p:extLst>
      <p:ext uri="{BB962C8B-B14F-4D97-AF65-F5344CB8AC3E}">
        <p14:creationId xmlns:p14="http://schemas.microsoft.com/office/powerpoint/2010/main" val="19466904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4"/>
          <p:cNvPicPr>
            <a:picLocks/>
          </p:cNvPicPr>
          <p:nvPr/>
        </p:nvPicPr>
        <p:blipFill rotWithShape="1">
          <a:blip r:embed="rId2" cstate="print"/>
          <a:srcRect l="5041" t="3736" r="5034" b="7087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Рисунок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Прямоугольник 2"/>
          <p:cNvSpPr/>
          <p:nvPr/>
        </p:nvSpPr>
        <p:spPr>
          <a:xfrm>
            <a:off x="1115616" y="1582341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	</a:t>
            </a:r>
            <a:r>
              <a:rPr lang="ru-RU" sz="2400" b="1" dirty="0" smtClean="0"/>
              <a:t>16 </a:t>
            </a:r>
            <a:r>
              <a:rPr lang="ru-RU" sz="2400" b="1" dirty="0"/>
              <a:t>ДОО</a:t>
            </a:r>
            <a:r>
              <a:rPr lang="ru-RU" sz="2400" dirty="0"/>
              <a:t> обозначили те или иные дефициты качества реализации АООП ДО. </a:t>
            </a:r>
          </a:p>
          <a:p>
            <a:pPr algn="just"/>
            <a:r>
              <a:rPr lang="ru-RU" sz="2400" dirty="0" smtClean="0"/>
              <a:t>	Отметим</a:t>
            </a:r>
            <a:r>
              <a:rPr lang="ru-RU" sz="2400" dirty="0"/>
              <a:t>, что выявлены </a:t>
            </a:r>
            <a:r>
              <a:rPr lang="ru-RU" sz="2400" b="1" dirty="0"/>
              <a:t>7 ДОО</a:t>
            </a:r>
            <a:r>
              <a:rPr lang="ru-RU" sz="2400" dirty="0"/>
              <a:t>, в которых по результатам самооценки в проблемной зоне оказались 2-3 индикатора качества реализации АООП </a:t>
            </a:r>
            <a:r>
              <a:rPr lang="ru-RU" sz="2400" dirty="0" smtClean="0"/>
              <a:t>ДО. </a:t>
            </a:r>
            <a:r>
              <a:rPr lang="ru-RU" sz="2400" dirty="0"/>
              <a:t>Следовательно, особого внимания на уровне муниципалитета требуют условия реализации АООП ДО в данных ДОО, что обеспечит развитие механизмов психолого-педагогической поддержки детей с ОВЗ и семей, воспитывающих детей с </a:t>
            </a:r>
            <a:r>
              <a:rPr lang="ru-RU" sz="2400" dirty="0" smtClean="0"/>
              <a:t>ОВЗ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485239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/>
          </p:cNvPicPr>
          <p:nvPr/>
        </p:nvPicPr>
        <p:blipFill rotWithShape="1">
          <a:blip r:embed="rId2" cstate="print"/>
          <a:srcRect l="5041" t="3736" r="5034" b="7087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Рисунок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Прямоугольник 2"/>
          <p:cNvSpPr/>
          <p:nvPr/>
        </p:nvSpPr>
        <p:spPr>
          <a:xfrm>
            <a:off x="251520" y="1628800"/>
            <a:ext cx="871296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Анализировалась деятельности ДОО </a:t>
            </a:r>
            <a:r>
              <a:rPr lang="ru-RU" dirty="0"/>
              <a:t>по </a:t>
            </a:r>
            <a:r>
              <a:rPr lang="ru-RU" b="1" dirty="0"/>
              <a:t>организации участия семей в образовательной деятельности учреждения</a:t>
            </a:r>
            <a:r>
              <a:rPr lang="ru-RU" dirty="0"/>
              <a:t>, в том числе об уровне удовлетворенности родителей (законных представителей) образовательной деятельностью ДОО, а также о </a:t>
            </a:r>
            <a:r>
              <a:rPr lang="ru-RU" b="1" dirty="0"/>
              <a:t>наличии системы индивидуальной поддержки развития детей в </a:t>
            </a:r>
            <a:r>
              <a:rPr lang="ru-RU" b="1" dirty="0" smtClean="0"/>
              <a:t>семье. </a:t>
            </a:r>
          </a:p>
          <a:p>
            <a:pPr algn="just"/>
            <a:r>
              <a:rPr lang="ru-RU" dirty="0" smtClean="0"/>
              <a:t>Ответы </a:t>
            </a:r>
            <a:r>
              <a:rPr lang="ru-RU" dirty="0"/>
              <a:t>ДОО сформированы на основе самооценки.</a:t>
            </a:r>
            <a:endParaRPr lang="ru-RU" dirty="0"/>
          </a:p>
          <a:p>
            <a:pPr algn="just"/>
            <a:r>
              <a:rPr lang="ru-RU" dirty="0"/>
              <a:t>По итогам самооценки:</a:t>
            </a:r>
          </a:p>
          <a:p>
            <a:pPr algn="just"/>
            <a:r>
              <a:rPr lang="ru-RU" dirty="0"/>
              <a:t>1. В </a:t>
            </a:r>
            <a:r>
              <a:rPr lang="ru-RU" b="1" dirty="0"/>
              <a:t>100% </a:t>
            </a:r>
            <a:r>
              <a:rPr lang="ru-RU" dirty="0"/>
              <a:t>ДОО разработан </a:t>
            </a:r>
            <a:r>
              <a:rPr lang="ru-RU" b="1" dirty="0"/>
              <a:t>комплекс меропри</a:t>
            </a:r>
            <a:r>
              <a:rPr lang="ru-RU" dirty="0"/>
              <a:t>ятий, направленных на вовлечение родителей в образовательную деятельность, </a:t>
            </a:r>
            <a:r>
              <a:rPr lang="ru-RU" b="1" dirty="0"/>
              <a:t>систематически изучается мнения родителей</a:t>
            </a:r>
            <a:r>
              <a:rPr lang="ru-RU" dirty="0"/>
              <a:t> по организации образовательной деятельности.</a:t>
            </a:r>
          </a:p>
          <a:p>
            <a:pPr algn="just"/>
            <a:r>
              <a:rPr lang="ru-RU" dirty="0"/>
              <a:t>2. В ДОО г. Ярославля </a:t>
            </a:r>
            <a:r>
              <a:rPr lang="ru-RU" b="1" dirty="0"/>
              <a:t>регулярно выявляется уровень удовлетворенности родителей</a:t>
            </a:r>
            <a:r>
              <a:rPr lang="ru-RU" dirty="0"/>
              <a:t> организацией и содержанием образовательной деятельности с </a:t>
            </a:r>
            <a:r>
              <a:rPr lang="ru-RU" dirty="0" smtClean="0"/>
              <a:t>детьми</a:t>
            </a:r>
          </a:p>
          <a:p>
            <a:pPr algn="just"/>
            <a:r>
              <a:rPr lang="ru-RU" dirty="0" smtClean="0"/>
              <a:t>3. </a:t>
            </a:r>
            <a:r>
              <a:rPr lang="ru-RU" dirty="0"/>
              <a:t>В 100% ДОО ведется </a:t>
            </a:r>
            <a:r>
              <a:rPr lang="ru-RU" b="1" dirty="0"/>
              <a:t>учет индивидуальной поддержки развития детей в семье</a:t>
            </a:r>
            <a:r>
              <a:rPr lang="ru-RU" dirty="0"/>
              <a:t> (консультации, </a:t>
            </a:r>
            <a:r>
              <a:rPr lang="ru-RU" dirty="0" err="1"/>
              <a:t>тренинговая</a:t>
            </a:r>
            <a:r>
              <a:rPr lang="ru-RU" dirty="0"/>
              <a:t> работа с семьями воспитанников). </a:t>
            </a:r>
          </a:p>
          <a:p>
            <a:pPr algn="just"/>
            <a:r>
              <a:rPr lang="ru-RU" dirty="0" smtClean="0"/>
              <a:t>4. Взаимодействие </a:t>
            </a:r>
            <a:r>
              <a:rPr lang="ru-RU" dirty="0"/>
              <a:t>с родителями организуется </a:t>
            </a:r>
            <a:r>
              <a:rPr lang="ru-RU" b="1" dirty="0"/>
              <a:t>на удобной для них (родителей) платформе</a:t>
            </a:r>
            <a:r>
              <a:rPr lang="ru-RU" dirty="0"/>
              <a:t>: различные мессенджеры, сайт, открытые формы для голосования – 99,4% ДОО г. Ярославля</a:t>
            </a:r>
          </a:p>
          <a:p>
            <a:endParaRPr lang="ru-RU" sz="2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3608" y="8400"/>
            <a:ext cx="756084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lang="ru-RU" altLang="ru-RU" sz="3200" dirty="0">
                <a:latin typeface="+mj-lt"/>
                <a:ea typeface="+mj-ea"/>
                <a:cs typeface="+mj-cs"/>
              </a:rPr>
              <a:t>Показатель «Качество взаимодействия с </a:t>
            </a:r>
            <a:r>
              <a:rPr lang="ru-RU" altLang="ru-RU" sz="3200" dirty="0" smtClean="0">
                <a:latin typeface="+mj-lt"/>
                <a:ea typeface="+mj-ea"/>
                <a:cs typeface="+mj-cs"/>
              </a:rPr>
              <a:t>семьями  </a:t>
            </a:r>
            <a:r>
              <a:rPr lang="ru-RU" altLang="ru-RU" sz="3200" dirty="0">
                <a:latin typeface="+mj-lt"/>
                <a:ea typeface="+mj-ea"/>
                <a:cs typeface="+mj-cs"/>
              </a:rPr>
              <a:t>воспитанников ДОО»</a:t>
            </a:r>
          </a:p>
        </p:txBody>
      </p:sp>
    </p:spTree>
    <p:extLst>
      <p:ext uri="{BB962C8B-B14F-4D97-AF65-F5344CB8AC3E}">
        <p14:creationId xmlns:p14="http://schemas.microsoft.com/office/powerpoint/2010/main" val="32725516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4"/>
          <p:cNvPicPr>
            <a:picLocks/>
          </p:cNvPicPr>
          <p:nvPr/>
        </p:nvPicPr>
        <p:blipFill rotWithShape="1">
          <a:blip r:embed="rId2" cstate="print"/>
          <a:srcRect l="5041" t="3736" r="5034" b="7087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Рисунок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Прямоугольник 2"/>
          <p:cNvSpPr/>
          <p:nvPr/>
        </p:nvSpPr>
        <p:spPr>
          <a:xfrm>
            <a:off x="539552" y="1865424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По </a:t>
            </a:r>
            <a:r>
              <a:rPr lang="ru-RU" sz="2400" dirty="0"/>
              <a:t>данному направлению в </a:t>
            </a:r>
            <a:r>
              <a:rPr lang="ru-RU" sz="2400" b="1" dirty="0"/>
              <a:t>94,9% ДОО </a:t>
            </a:r>
            <a:r>
              <a:rPr lang="ru-RU" sz="2400" dirty="0"/>
              <a:t>отражен </a:t>
            </a:r>
            <a:r>
              <a:rPr lang="ru-RU" sz="2400" b="1" dirty="0"/>
              <a:t>высокий уровень качества </a:t>
            </a:r>
            <a:r>
              <a:rPr lang="ru-RU" sz="2400" dirty="0"/>
              <a:t>реализации мероприятий по сохранению и укреплению здоровья воспитанников; по обеспечению комплексной безопасности воспитанников и сотрудников в ДОО и на территории для прогулок на свежем воздухе; по </a:t>
            </a:r>
            <a:r>
              <a:rPr lang="ru-RU" sz="2400" b="1" dirty="0"/>
              <a:t>формированию у воспитанников основ безопасного поведения и обеспечению качества услуг по присмотру и уходу за детьми </a:t>
            </a:r>
            <a:r>
              <a:rPr lang="ru-RU" sz="2400" dirty="0"/>
              <a:t>(встреча/прощание; сон/отдых; пользование туалетом; соблюдение гигиены и организация питания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4689"/>
            <a:ext cx="806489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lang="ru-RU" altLang="ru-RU" sz="3200" dirty="0">
                <a:latin typeface="+mj-lt"/>
                <a:ea typeface="+mj-ea"/>
                <a:cs typeface="+mj-cs"/>
              </a:rPr>
              <a:t>Показатель «Обеспечение здоровья, безопасности и качества услуг по присмотру и уходу в ДОО»</a:t>
            </a:r>
          </a:p>
          <a:p>
            <a:pPr lvl="0" algn="ctr"/>
            <a:endParaRPr lang="ru-RU" altLang="ru-RU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807788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/>
          </p:cNvPicPr>
          <p:nvPr/>
        </p:nvPicPr>
        <p:blipFill rotWithShape="1">
          <a:blip r:embed="rId2" cstate="print"/>
          <a:srcRect l="5041" t="3736" r="5034" b="7087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Рисунок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Прямоугольник 2"/>
          <p:cNvSpPr/>
          <p:nvPr/>
        </p:nvSpPr>
        <p:spPr>
          <a:xfrm>
            <a:off x="683568" y="1772816"/>
            <a:ext cx="792088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Выявлено</a:t>
            </a:r>
            <a:r>
              <a:rPr lang="ru-RU" sz="2000" dirty="0"/>
              <a:t>, что </a:t>
            </a:r>
            <a:endParaRPr lang="ru-RU" sz="2000" dirty="0" smtClean="0"/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- 100</a:t>
            </a:r>
            <a:r>
              <a:rPr lang="ru-RU" sz="2000" dirty="0"/>
              <a:t>% руководителей (заведующих) ДОО имеют профессиональное образование по направлению «менеджмент» либо диплом о профессиональной переподготовке по направлению «менеджмент». </a:t>
            </a:r>
            <a:endParaRPr lang="ru-RU" sz="2000" dirty="0" smtClean="0"/>
          </a:p>
          <a:p>
            <a:pPr algn="just"/>
            <a:r>
              <a:rPr lang="ru-RU" sz="2000" dirty="0" smtClean="0"/>
              <a:t>- В </a:t>
            </a:r>
            <a:r>
              <a:rPr lang="ru-RU" sz="2000" dirty="0"/>
              <a:t>абсолютном большинстве ДОО г. Ярославля (96,2%) разработана Программа развития. </a:t>
            </a:r>
          </a:p>
          <a:p>
            <a:pPr algn="just"/>
            <a:r>
              <a:rPr lang="ru-RU" sz="2000" dirty="0" smtClean="0"/>
              <a:t>- 98,1</a:t>
            </a:r>
            <a:r>
              <a:rPr lang="ru-RU" sz="2000" dirty="0"/>
              <a:t>% ДОО имеют функционирующий коллегиальный орган управления (Управляющий совет, Совет родителей, др.). Исключение - МДОУ №№ 36, 67, 184.</a:t>
            </a:r>
          </a:p>
          <a:p>
            <a:pPr algn="just"/>
            <a:r>
              <a:rPr lang="ru-RU" sz="2000" dirty="0" smtClean="0"/>
              <a:t>- 61, 8%  (97 ДОО г. Ярославля) имеют </a:t>
            </a:r>
            <a:r>
              <a:rPr lang="ru-RU" sz="2000" dirty="0"/>
              <a:t>документально подтвержденный статус инновационной площадки (по состоянию на декабрь 2021 г.):</a:t>
            </a:r>
          </a:p>
          <a:p>
            <a:pPr algn="just"/>
            <a:r>
              <a:rPr lang="ru-RU" sz="2000" dirty="0"/>
              <a:t>- федерального уровня – 27 ДОО (17,2%);</a:t>
            </a:r>
          </a:p>
          <a:p>
            <a:pPr algn="just"/>
            <a:r>
              <a:rPr lang="ru-RU" sz="2000" dirty="0"/>
              <a:t>- регионального уровня – 14 ДОО (8,9%);</a:t>
            </a:r>
          </a:p>
          <a:p>
            <a:pPr algn="just"/>
            <a:r>
              <a:rPr lang="ru-RU" sz="2000" dirty="0"/>
              <a:t>- муниципального уровня – 85 ДОО (54,1</a:t>
            </a:r>
            <a:r>
              <a:rPr lang="ru-RU" sz="2000" dirty="0" smtClean="0"/>
              <a:t>%)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3608" y="260648"/>
            <a:ext cx="756084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lang="ru-RU" altLang="ru-RU" sz="3200" dirty="0">
                <a:latin typeface="+mj-lt"/>
                <a:ea typeface="+mj-ea"/>
                <a:cs typeface="+mj-cs"/>
              </a:rPr>
              <a:t>Показатель «Повышение качества управления в ДОО»</a:t>
            </a:r>
          </a:p>
        </p:txBody>
      </p:sp>
    </p:spTree>
    <p:extLst>
      <p:ext uri="{BB962C8B-B14F-4D97-AF65-F5344CB8AC3E}">
        <p14:creationId xmlns:p14="http://schemas.microsoft.com/office/powerpoint/2010/main" val="3752374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0325"/>
            <a:ext cx="9182100" cy="675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79032" y="0"/>
            <a:ext cx="87137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altLang="ru-RU" dirty="0" smtClean="0">
                <a:latin typeface="+mj-lt"/>
              </a:rPr>
              <a:t>Позиции оценивания в ДО в рамках исследования ФИОКО:</a:t>
            </a:r>
          </a:p>
        </p:txBody>
      </p:sp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611189" y="1282701"/>
            <a:ext cx="8209283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/>
              <a:t>- </a:t>
            </a:r>
            <a:r>
              <a:rPr lang="ru-RU" altLang="ru-RU" sz="2000" dirty="0"/>
              <a:t>качество </a:t>
            </a:r>
            <a:r>
              <a:rPr lang="ru-RU" altLang="ru-RU" sz="2000" b="1" dirty="0"/>
              <a:t>образовательных программ</a:t>
            </a:r>
            <a:r>
              <a:rPr lang="ru-RU" altLang="ru-RU" sz="2000" dirty="0"/>
              <a:t> дошкольного образования; </a:t>
            </a:r>
          </a:p>
          <a:p>
            <a:pPr eaLnBrk="1" hangingPunct="1"/>
            <a:r>
              <a:rPr lang="ru-RU" altLang="ru-RU" sz="2000" dirty="0"/>
              <a:t>- качество </a:t>
            </a:r>
            <a:r>
              <a:rPr lang="ru-RU" altLang="ru-RU" sz="2000" b="1" dirty="0"/>
              <a:t>содержания образовательной деят</a:t>
            </a:r>
            <a:r>
              <a:rPr lang="ru-RU" altLang="ru-RU" sz="2000" dirty="0"/>
              <a:t>ельности в дошкольных образовательных организациях (социально-коммуникативное развитие, познавательное развитие, речевое развитие, художественно-эстетическое развитие, физическое развитие); </a:t>
            </a:r>
          </a:p>
          <a:p>
            <a:pPr eaLnBrk="1" hangingPunct="1"/>
            <a:r>
              <a:rPr lang="ru-RU" altLang="ru-RU" sz="2000" dirty="0"/>
              <a:t>- качество </a:t>
            </a:r>
            <a:r>
              <a:rPr lang="ru-RU" altLang="ru-RU" sz="2000" b="1" dirty="0"/>
              <a:t>образовательных условий в дошкольных образовательных организациях </a:t>
            </a:r>
            <a:r>
              <a:rPr lang="ru-RU" altLang="ru-RU" sz="2000" dirty="0"/>
              <a:t>(кадровые условия, развивающая предметно-пространственная среда, психолого-педагогические условия); </a:t>
            </a:r>
          </a:p>
          <a:p>
            <a:pPr eaLnBrk="1" hangingPunct="1"/>
            <a:r>
              <a:rPr lang="ru-RU" altLang="ru-RU" sz="2000" dirty="0"/>
              <a:t> - взаимодействие </a:t>
            </a:r>
            <a:r>
              <a:rPr lang="ru-RU" altLang="ru-RU" sz="2000" b="1" dirty="0"/>
              <a:t>с семьей </a:t>
            </a:r>
            <a:r>
              <a:rPr lang="ru-RU" altLang="ru-RU" sz="2000" dirty="0"/>
              <a:t>(участие семьи в образовательной деятельности, удовлетворенность семьи образовательными услугами, индивидуальная поддержка развития детей в семье); </a:t>
            </a:r>
          </a:p>
          <a:p>
            <a:pPr eaLnBrk="1" hangingPunct="1"/>
            <a:r>
              <a:rPr lang="ru-RU" altLang="ru-RU" sz="2000" dirty="0"/>
              <a:t>- обеспечение </a:t>
            </a:r>
            <a:r>
              <a:rPr lang="ru-RU" altLang="ru-RU" sz="2000" b="1" dirty="0"/>
              <a:t>здоровья, безопасности и качества</a:t>
            </a:r>
            <a:r>
              <a:rPr lang="ru-RU" altLang="ru-RU" sz="2000" dirty="0"/>
              <a:t> услуг по присмотру и уходу;</a:t>
            </a:r>
          </a:p>
          <a:p>
            <a:pPr marL="342900" indent="-342900" eaLnBrk="1" hangingPunct="1">
              <a:buFontTx/>
              <a:buChar char="-"/>
            </a:pPr>
            <a:r>
              <a:rPr lang="ru-RU" altLang="ru-RU" sz="2000" dirty="0" smtClean="0"/>
              <a:t>качество </a:t>
            </a:r>
            <a:r>
              <a:rPr lang="ru-RU" altLang="ru-RU" sz="2000" b="1" dirty="0"/>
              <a:t>управлени</a:t>
            </a:r>
            <a:r>
              <a:rPr lang="ru-RU" altLang="ru-RU" sz="2000" dirty="0"/>
              <a:t>я в дошкольных образовательных </a:t>
            </a:r>
            <a:r>
              <a:rPr lang="ru-RU" altLang="ru-RU" sz="2000" dirty="0" smtClean="0"/>
              <a:t>организациях</a:t>
            </a:r>
          </a:p>
          <a:p>
            <a:pPr marL="342900" indent="-342900" eaLnBrk="1" hangingPunct="1">
              <a:buFontTx/>
              <a:buChar char="-"/>
            </a:pPr>
            <a:endParaRPr lang="ru-RU" altLang="ru-RU" sz="2000" dirty="0"/>
          </a:p>
          <a:p>
            <a:pPr algn="ctr" eaLnBrk="1" hangingPunct="1"/>
            <a:r>
              <a:rPr lang="ru-RU" altLang="ru-RU" sz="2400" b="1" dirty="0" smtClean="0"/>
              <a:t>Почему именно эти показатели в основе оценки качества дошкольного образования?</a:t>
            </a: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298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/>
          </p:cNvPicPr>
          <p:nvPr/>
        </p:nvPicPr>
        <p:blipFill rotWithShape="1">
          <a:blip r:embed="rId2" cstate="print"/>
          <a:srcRect l="5041" t="3736" r="5034" b="7087"/>
          <a:stretch/>
        </p:blipFill>
        <p:spPr>
          <a:xfrm>
            <a:off x="-36512" y="0"/>
            <a:ext cx="9180512" cy="6760319"/>
          </a:xfrm>
          <a:prstGeom prst="rect">
            <a:avLst/>
          </a:prstGeom>
        </p:spPr>
      </p:pic>
      <p:sp>
        <p:nvSpPr>
          <p:cNvPr id="2" name="Рисунок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Прямоугольник 2"/>
          <p:cNvSpPr/>
          <p:nvPr/>
        </p:nvSpPr>
        <p:spPr>
          <a:xfrm>
            <a:off x="467544" y="1484784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/>
              <a:t>1. Обеспечить </a:t>
            </a:r>
            <a:r>
              <a:rPr lang="ru-RU" sz="2000" b="1" dirty="0"/>
              <a:t>приведение структуры и содержания ООП ДО в каждой ДОО в соответствие с требованиями ФГОС ДО</a:t>
            </a:r>
            <a:r>
              <a:rPr lang="ru-RU" sz="2000" dirty="0"/>
              <a:t> и ориентирами ПООП ДО. Позиции, на которые необходимо обратить особое внимание:</a:t>
            </a:r>
          </a:p>
          <a:p>
            <a:pPr algn="just"/>
            <a:r>
              <a:rPr lang="ru-RU" sz="2000" dirty="0"/>
              <a:t>- обновление/актуализация ООП ДО, разработанных и утвержденных ДОО в период 2014-2016 гг.; 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/>
              <a:t>включение </a:t>
            </a:r>
            <a:r>
              <a:rPr lang="ru-RU" sz="2000" dirty="0"/>
              <a:t>в ООП ДО каждой ДОО </a:t>
            </a:r>
            <a:r>
              <a:rPr lang="ru-RU" sz="2000" b="1" dirty="0"/>
              <a:t>пункта «Развивающее оценивание качества образовательной деятельности по Программе», пункта о ВСОКО </a:t>
            </a:r>
            <a:r>
              <a:rPr lang="ru-RU" sz="2000" dirty="0"/>
              <a:t>с информацией об используемом инструментарии оценки качества образования, а также пункта </a:t>
            </a:r>
            <a:r>
              <a:rPr lang="ru-RU" sz="2000" b="1" dirty="0"/>
              <a:t>«Перспективы работы по совершенствованию и развитию содержания Программы дошкольного образования</a:t>
            </a:r>
            <a:r>
              <a:rPr lang="ru-RU" sz="2000" b="1" dirty="0" smtClean="0"/>
              <a:t>».</a:t>
            </a:r>
          </a:p>
          <a:p>
            <a:pPr marL="285750" indent="-285750" algn="just">
              <a:buFontTx/>
              <a:buChar char="-"/>
            </a:pPr>
            <a:endParaRPr lang="ru-RU" sz="2000" b="1" dirty="0"/>
          </a:p>
          <a:p>
            <a:pPr algn="just"/>
            <a:r>
              <a:rPr lang="ru-RU" sz="2000" dirty="0"/>
              <a:t>Провести мониторинг по результатам </a:t>
            </a:r>
            <a:r>
              <a:rPr lang="ru-RU" sz="2000" b="1" dirty="0"/>
              <a:t>размещения на официальных сайтах ДОО актуальных ООП </a:t>
            </a:r>
            <a:r>
              <a:rPr lang="ru-RU" sz="2000" b="1" dirty="0" smtClean="0"/>
              <a:t>ДО</a:t>
            </a:r>
            <a:endParaRPr lang="ru-RU" sz="20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9572" y="0"/>
            <a:ext cx="77768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lang="ru-RU" altLang="ru-RU" sz="3200" dirty="0" smtClean="0">
                <a:latin typeface="+mj-lt"/>
                <a:ea typeface="+mj-ea"/>
                <a:cs typeface="+mj-cs"/>
              </a:rPr>
              <a:t>Рекомендации по результатам ФИОКО в 2021 году</a:t>
            </a:r>
            <a:endParaRPr lang="ru-RU" altLang="ru-RU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24744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4"/>
          <p:cNvPicPr>
            <a:picLocks/>
          </p:cNvPicPr>
          <p:nvPr/>
        </p:nvPicPr>
        <p:blipFill rotWithShape="1">
          <a:blip r:embed="rId2" cstate="print"/>
          <a:srcRect l="5041" t="3736" r="5034" b="7087"/>
          <a:stretch/>
        </p:blipFill>
        <p:spPr>
          <a:xfrm>
            <a:off x="-36512" y="0"/>
            <a:ext cx="9180512" cy="6760319"/>
          </a:xfrm>
          <a:prstGeom prst="rect">
            <a:avLst/>
          </a:prstGeom>
        </p:spPr>
      </p:pic>
      <p:sp>
        <p:nvSpPr>
          <p:cNvPr id="2" name="Рисунок 1"/>
          <p:cNvSpPr>
            <a:spLocks noGrp="1"/>
          </p:cNvSpPr>
          <p:nvPr>
            <p:ph type="pic" idx="13"/>
          </p:nvPr>
        </p:nvSpPr>
        <p:spPr>
          <a:xfrm>
            <a:off x="2203" y="1124744"/>
            <a:ext cx="9144001" cy="5456571"/>
          </a:xfrm>
        </p:spPr>
      </p:sp>
      <p:sp>
        <p:nvSpPr>
          <p:cNvPr id="3" name="Прямоугольник 2"/>
          <p:cNvSpPr/>
          <p:nvPr/>
        </p:nvSpPr>
        <p:spPr>
          <a:xfrm>
            <a:off x="1043608" y="1104877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2. Оказать </a:t>
            </a:r>
            <a:r>
              <a:rPr lang="ru-RU" sz="2400" dirty="0"/>
              <a:t>содействие в планировании закупки оборудования для РППС, в том числе ДОО, реализующих АООП ДО (с учетом всех групп требований ФГОС ДО) и осуществлении контроля за расходованием средств фонда материального обеспечения на </a:t>
            </a:r>
            <a:r>
              <a:rPr lang="ru-RU" sz="2400" b="1" dirty="0"/>
              <a:t>модернизацию образовательного пространства согласно ФГОС ДО</a:t>
            </a:r>
            <a:r>
              <a:rPr lang="ru-RU" sz="2400" dirty="0"/>
              <a:t>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/>
              <a:t>3. Проработать вопрос о привлечении в ДОО </a:t>
            </a:r>
            <a:r>
              <a:rPr lang="ru-RU" sz="2400" dirty="0" smtClean="0"/>
              <a:t>педагогов-психологов и социальных </a:t>
            </a:r>
            <a:r>
              <a:rPr lang="ru-RU" sz="2400" dirty="0"/>
              <a:t>педагогов (в том числе специалистов, прошедших курсы переподготовки в ГАУ ДПО ЯО ИРО), посредством сетевой формы реализации образовательных программ или дистанционных образовательных </a:t>
            </a:r>
            <a:r>
              <a:rPr lang="ru-RU" sz="2400" dirty="0" smtClean="0"/>
              <a:t>технологий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9572" y="0"/>
            <a:ext cx="77768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lang="ru-RU" altLang="ru-RU" sz="3200" dirty="0" smtClean="0">
                <a:latin typeface="+mj-lt"/>
                <a:ea typeface="+mj-ea"/>
                <a:cs typeface="+mj-cs"/>
              </a:rPr>
              <a:t>Рекомендации по результатам ФИОКО в 2021 году</a:t>
            </a:r>
            <a:endParaRPr lang="ru-RU" altLang="ru-RU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08340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4"/>
          <p:cNvPicPr>
            <a:picLocks/>
          </p:cNvPicPr>
          <p:nvPr/>
        </p:nvPicPr>
        <p:blipFill rotWithShape="1">
          <a:blip r:embed="rId2" cstate="print"/>
          <a:srcRect l="5041" t="3736" r="5034" b="7087"/>
          <a:stretch/>
        </p:blipFill>
        <p:spPr>
          <a:xfrm>
            <a:off x="-36512" y="0"/>
            <a:ext cx="9180512" cy="6760319"/>
          </a:xfrm>
          <a:prstGeom prst="rect">
            <a:avLst/>
          </a:prstGeom>
        </p:spPr>
      </p:pic>
      <p:sp>
        <p:nvSpPr>
          <p:cNvPr id="2" name="Рисунок 1"/>
          <p:cNvSpPr>
            <a:spLocks noGrp="1"/>
          </p:cNvSpPr>
          <p:nvPr>
            <p:ph type="pic" idx="13"/>
          </p:nvPr>
        </p:nvSpPr>
        <p:spPr>
          <a:xfrm>
            <a:off x="-72009" y="839213"/>
            <a:ext cx="9144001" cy="5456571"/>
          </a:xfrm>
        </p:spPr>
      </p:sp>
      <p:sp>
        <p:nvSpPr>
          <p:cNvPr id="3" name="Прямоугольник 2"/>
          <p:cNvSpPr/>
          <p:nvPr/>
        </p:nvSpPr>
        <p:spPr>
          <a:xfrm>
            <a:off x="827584" y="1305342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4. Обратиться в ГАУ ДПО ЯО ИРО с заявкой на </a:t>
            </a:r>
            <a:r>
              <a:rPr lang="ru-RU" sz="2400" b="1" dirty="0"/>
              <a:t>проведение курсов повышения квалификации и/или семинаров </a:t>
            </a:r>
            <a:r>
              <a:rPr lang="ru-RU" sz="2400" dirty="0"/>
              <a:t>для руководителей и старших воспитателей ДОО по тематике </a:t>
            </a:r>
            <a:r>
              <a:rPr lang="ru-RU" sz="2400" b="1" dirty="0"/>
              <a:t>оценки и развития качества дошкольного образования.</a:t>
            </a:r>
          </a:p>
          <a:p>
            <a:pPr algn="just"/>
            <a:r>
              <a:rPr lang="ru-RU" sz="2400" dirty="0"/>
              <a:t>5. Оказать содействие в получении доступа ДОО к сформированному </a:t>
            </a:r>
            <a:r>
              <a:rPr lang="ru-RU" sz="2400" b="1" dirty="0"/>
              <a:t>региональному банку успешного управленческого и педагогического опыта ДОО </a:t>
            </a:r>
            <a:r>
              <a:rPr lang="ru-RU" sz="2400" dirty="0"/>
              <a:t>(в части реализации программ, проектов, описания образцов создания РППС, разработки и реализации ВСОКО и т.д.) муниципальных районов и городских округов, на базе ГАУ ДПО ЯО </a:t>
            </a:r>
            <a:r>
              <a:rPr lang="ru-RU" sz="2400" dirty="0" smtClean="0"/>
              <a:t>ИРО</a:t>
            </a:r>
            <a:endParaRPr lang="ru-RU" sz="2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9572" y="0"/>
            <a:ext cx="77768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/>
            <a:r>
              <a:rPr lang="ru-RU" altLang="ru-RU" sz="3200" dirty="0" smtClean="0">
                <a:latin typeface="+mj-lt"/>
                <a:ea typeface="+mj-ea"/>
                <a:cs typeface="+mj-cs"/>
              </a:rPr>
              <a:t>Рекомендации по результатам ФИОКО в 2021 году</a:t>
            </a:r>
            <a:endParaRPr lang="ru-RU" altLang="ru-RU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5779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4"/>
          <p:cNvPicPr>
            <a:picLocks/>
          </p:cNvPicPr>
          <p:nvPr/>
        </p:nvPicPr>
        <p:blipFill rotWithShape="1">
          <a:blip r:embed="rId2" cstate="print"/>
          <a:srcRect l="5041" t="3736" r="5034" b="7087"/>
          <a:stretch/>
        </p:blipFill>
        <p:spPr>
          <a:xfrm>
            <a:off x="0" y="269081"/>
            <a:ext cx="9144160" cy="6760319"/>
          </a:xfrm>
          <a:prstGeom prst="rect">
            <a:avLst/>
          </a:prstGeom>
        </p:spPr>
      </p:pic>
      <p:sp>
        <p:nvSpPr>
          <p:cNvPr id="9" name="Shape 485"/>
          <p:cNvSpPr>
            <a:spLocks noGrp="1"/>
          </p:cNvSpPr>
          <p:nvPr>
            <p:ph type="sldNum" sz="quarter" idx="2"/>
          </p:nvPr>
        </p:nvSpPr>
        <p:spPr>
          <a:xfrm>
            <a:off x="8500403" y="93647"/>
            <a:ext cx="371897" cy="89255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fld id="{86CB4B4D-7CA3-9044-876B-883B54F8677D}" type="slidenum">
              <a:rPr sz="5800">
                <a:solidFill>
                  <a:srgbClr val="B7C6CF"/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43</a:t>
            </a:fld>
            <a:endParaRPr sz="5800" dirty="0">
              <a:solidFill>
                <a:srgbClr val="B7C6C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4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6" y="472322"/>
            <a:ext cx="1421502" cy="513483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1201088"/>
            <a:ext cx="9144001" cy="1"/>
          </a:xfrm>
          <a:prstGeom prst="line">
            <a:avLst/>
          </a:prstGeom>
          <a:noFill/>
          <a:ln w="76200" cap="flat">
            <a:solidFill>
              <a:srgbClr val="7C96B6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/>
          <p:cNvSpPr txBox="1"/>
          <p:nvPr/>
        </p:nvSpPr>
        <p:spPr>
          <a:xfrm>
            <a:off x="3419872" y="323455"/>
            <a:ext cx="4688401" cy="377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9727" tIns="49727" rIns="49727" bIns="49727" numCol="1" spcCol="33402" rtlCol="0" anchor="t">
            <a:spAutoFit/>
          </a:bodyPr>
          <a:lstStyle/>
          <a:p>
            <a:pPr algn="r" defTabSz="1249987"/>
            <a:endParaRPr lang="ru-RU" dirty="0">
              <a:solidFill>
                <a:srgbClr val="002B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8" descr="Картинки по запросу СИМВОЛ ГАЛОЧ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Картинки по запросу СИМВОЛ ГАЛОЧ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988840"/>
            <a:ext cx="8609013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60" y="1916832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66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0325"/>
            <a:ext cx="9182100" cy="675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0825" y="309034"/>
            <a:ext cx="2808288" cy="6239933"/>
          </a:xfrm>
          <a:prstGeom prst="roundRect">
            <a:avLst>
              <a:gd name="adj" fmla="val 6976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468314" y="1316567"/>
            <a:ext cx="2016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sz="3200">
              <a:solidFill>
                <a:schemeClr val="bg1"/>
              </a:solidFill>
              <a:latin typeface="Forum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11189" y="3045884"/>
            <a:ext cx="50482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395288" y="645584"/>
            <a:ext cx="251936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z="2400" dirty="0" smtClean="0">
              <a:latin typeface="+mj-lt"/>
            </a:endParaRPr>
          </a:p>
          <a:p>
            <a:pPr>
              <a:defRPr/>
            </a:pPr>
            <a:endParaRPr lang="ru-RU" altLang="ru-RU" sz="2400" dirty="0">
              <a:latin typeface="+mj-lt"/>
            </a:endParaRPr>
          </a:p>
          <a:p>
            <a:pPr>
              <a:defRPr/>
            </a:pPr>
            <a:r>
              <a:rPr lang="ru-RU" altLang="ru-RU" sz="2400" dirty="0" smtClean="0">
                <a:latin typeface="+mj-lt"/>
              </a:rPr>
              <a:t>Система оценки качества дошкольного образования – </a:t>
            </a:r>
          </a:p>
          <a:p>
            <a:pPr>
              <a:defRPr/>
            </a:pPr>
            <a:endParaRPr lang="ru-RU" altLang="ru-RU" sz="2400" dirty="0" smtClean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ru-RU" altLang="ru-RU" sz="3600" u="sng" dirty="0" smtClean="0">
                <a:latin typeface="+mj-lt"/>
              </a:rPr>
              <a:t>что</a:t>
            </a:r>
            <a:r>
              <a:rPr lang="ru-RU" altLang="ru-RU" sz="2400" u="sng" dirty="0" smtClean="0">
                <a:latin typeface="+mj-lt"/>
              </a:rPr>
              <a:t> </a:t>
            </a:r>
            <a:r>
              <a:rPr lang="ru-RU" altLang="ru-RU" sz="2400" dirty="0" smtClean="0">
                <a:latin typeface="+mj-lt"/>
              </a:rPr>
              <a:t>оцениваем и </a:t>
            </a:r>
            <a:r>
              <a:rPr lang="ru-RU" altLang="ru-RU" sz="3600" u="sng" dirty="0" smtClean="0">
                <a:latin typeface="+mj-lt"/>
              </a:rPr>
              <a:t>почему</a:t>
            </a:r>
            <a:r>
              <a:rPr lang="ru-RU" altLang="ru-RU" sz="2400" u="sng" dirty="0" smtClean="0">
                <a:latin typeface="+mj-lt"/>
              </a:rPr>
              <a:t>?</a:t>
            </a:r>
            <a:r>
              <a:rPr lang="ru-RU" altLang="ru-RU" sz="2400" dirty="0" smtClean="0">
                <a:latin typeface="+mj-lt"/>
              </a:rPr>
              <a:t/>
            </a:r>
            <a:br>
              <a:rPr lang="ru-RU" altLang="ru-RU" sz="2400" dirty="0" smtClean="0">
                <a:latin typeface="+mj-lt"/>
              </a:rPr>
            </a:br>
            <a:endParaRPr lang="ru-RU" altLang="ru-RU" sz="2400" dirty="0" smtClean="0">
              <a:latin typeface="+mj-lt"/>
            </a:endParaRPr>
          </a:p>
        </p:txBody>
      </p:sp>
      <p:pic>
        <p:nvPicPr>
          <p:cNvPr id="4098" name="Picture 2" descr="X:\!CRM\90062\Раб. мат\123\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r="11417"/>
          <a:stretch/>
        </p:blipFill>
        <p:spPr bwMode="auto">
          <a:xfrm>
            <a:off x="5054134" y="174633"/>
            <a:ext cx="3406298" cy="2900495"/>
          </a:xfrm>
          <a:prstGeom prst="roundRect">
            <a:avLst>
              <a:gd name="adj" fmla="val 538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Прямоугольник 2"/>
          <p:cNvSpPr>
            <a:spLocks noChangeArrowheads="1"/>
          </p:cNvSpPr>
          <p:nvPr/>
        </p:nvSpPr>
        <p:spPr bwMode="auto">
          <a:xfrm>
            <a:off x="3276600" y="2660651"/>
            <a:ext cx="55435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- Ребенка? </a:t>
            </a:r>
          </a:p>
          <a:p>
            <a:pPr>
              <a:defRPr/>
            </a:pPr>
            <a:r>
              <a:rPr lang="ru-RU" sz="2400" b="1" dirty="0">
                <a:latin typeface="+mn-lt"/>
              </a:rPr>
              <a:t>Нет! </a:t>
            </a:r>
            <a:endParaRPr lang="ru-RU" sz="2400" b="1" dirty="0" smtClean="0">
              <a:latin typeface="+mn-lt"/>
            </a:endParaRPr>
          </a:p>
          <a:p>
            <a:pPr>
              <a:defRPr/>
            </a:pPr>
            <a:r>
              <a:rPr lang="ru-RU" sz="2400" dirty="0" smtClean="0">
                <a:latin typeface="+mn-lt"/>
              </a:rPr>
              <a:t>Ребенка  </a:t>
            </a:r>
            <a:r>
              <a:rPr lang="ru-RU" sz="2400" dirty="0">
                <a:latin typeface="+mn-lt"/>
              </a:rPr>
              <a:t>не оцениваем, а ценим </a:t>
            </a:r>
          </a:p>
          <a:p>
            <a:pPr>
              <a:defRPr/>
            </a:pPr>
            <a:r>
              <a:rPr lang="ru-RU" sz="2400" dirty="0">
                <a:latin typeface="+mn-lt"/>
              </a:rPr>
              <a:t>(А.Г. </a:t>
            </a:r>
            <a:r>
              <a:rPr lang="ru-RU" sz="2400" dirty="0" err="1">
                <a:latin typeface="+mn-lt"/>
              </a:rPr>
              <a:t>Асмолов</a:t>
            </a:r>
            <a:r>
              <a:rPr lang="ru-RU" sz="2400" dirty="0">
                <a:latin typeface="+mn-lt"/>
              </a:rPr>
              <a:t>)</a:t>
            </a:r>
          </a:p>
          <a:p>
            <a:pPr>
              <a:defRPr/>
            </a:pPr>
            <a:r>
              <a:rPr lang="ru-RU" sz="2400" b="1" dirty="0">
                <a:latin typeface="+mn-lt"/>
              </a:rPr>
              <a:t>-  Условия для развития детей? </a:t>
            </a:r>
          </a:p>
          <a:p>
            <a:pPr>
              <a:defRPr/>
            </a:pPr>
            <a:r>
              <a:rPr lang="ru-RU" sz="2400" b="1" dirty="0">
                <a:latin typeface="+mn-lt"/>
              </a:rPr>
              <a:t>Да! </a:t>
            </a:r>
            <a:endParaRPr lang="ru-RU" sz="2400" b="1" dirty="0" smtClean="0">
              <a:latin typeface="+mn-lt"/>
            </a:endParaRPr>
          </a:p>
          <a:p>
            <a:pPr>
              <a:defRPr/>
            </a:pPr>
            <a:r>
              <a:rPr lang="ru-RU" sz="2400" dirty="0" smtClean="0">
                <a:latin typeface="+mn-lt"/>
              </a:rPr>
              <a:t>Система </a:t>
            </a:r>
            <a:r>
              <a:rPr lang="ru-RU" sz="2400" dirty="0">
                <a:latin typeface="+mn-lt"/>
              </a:rPr>
              <a:t>мониторинга качества дошкольного образования – </a:t>
            </a:r>
            <a:r>
              <a:rPr lang="ru-RU" sz="2400" b="1" dirty="0">
                <a:latin typeface="+mn-lt"/>
              </a:rPr>
              <a:t>оценка качества условий </a:t>
            </a:r>
            <a:r>
              <a:rPr lang="ru-RU" sz="2400" dirty="0">
                <a:latin typeface="+mn-lt"/>
              </a:rPr>
              <a:t>для развития детей </a:t>
            </a:r>
          </a:p>
        </p:txBody>
      </p:sp>
    </p:spTree>
    <p:extLst>
      <p:ext uri="{BB962C8B-B14F-4D97-AF65-F5344CB8AC3E}">
        <p14:creationId xmlns:p14="http://schemas.microsoft.com/office/powerpoint/2010/main" val="10980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0325"/>
            <a:ext cx="9182100" cy="675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468313" y="328084"/>
            <a:ext cx="8567737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ru-RU" altLang="ru-RU" dirty="0" smtClean="0">
                <a:latin typeface="+mj-lt"/>
              </a:rPr>
              <a:t>ФГОС ДО и оценка качества </a:t>
            </a:r>
            <a:r>
              <a:rPr lang="ru-RU" altLang="ru-RU" dirty="0" smtClean="0">
                <a:latin typeface="+mj-lt"/>
              </a:rPr>
              <a:t>ДО -  </a:t>
            </a:r>
            <a:endParaRPr lang="ru-RU" altLang="ru-RU" dirty="0" smtClean="0">
              <a:latin typeface="+mj-lt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altLang="ru-RU" sz="2800" dirty="0" smtClean="0">
                <a:latin typeface="+mj-lt"/>
              </a:rPr>
              <a:t>  </a:t>
            </a:r>
            <a:r>
              <a:rPr lang="ru-RU" altLang="ru-RU" sz="2800" dirty="0" smtClean="0">
                <a:latin typeface="+mj-lt"/>
              </a:rPr>
              <a:t>новые принципы и подходы </a:t>
            </a:r>
          </a:p>
          <a:p>
            <a:pPr algn="ctr">
              <a:defRPr/>
            </a:pPr>
            <a:r>
              <a:rPr lang="ru-RU" altLang="ru-RU" sz="2800" dirty="0" smtClean="0">
                <a:latin typeface="+mj-lt"/>
              </a:rPr>
              <a:t>для отечественной образовательной системы:</a:t>
            </a:r>
          </a:p>
        </p:txBody>
      </p:sp>
      <p:grpSp>
        <p:nvGrpSpPr>
          <p:cNvPr id="8195" name="Группа 10"/>
          <p:cNvGrpSpPr>
            <a:grpSpLocks/>
          </p:cNvGrpSpPr>
          <p:nvPr/>
        </p:nvGrpSpPr>
        <p:grpSpPr bwMode="auto">
          <a:xfrm>
            <a:off x="969963" y="4538134"/>
            <a:ext cx="7777162" cy="1972733"/>
            <a:chOff x="1187624" y="3148247"/>
            <a:chExt cx="6768752" cy="1439727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187624" y="3148247"/>
              <a:ext cx="2879379" cy="1439727"/>
            </a:xfrm>
            <a:prstGeom prst="roundRect">
              <a:avLst>
                <a:gd name="adj" fmla="val 10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5076997" y="3148247"/>
              <a:ext cx="2879379" cy="1439727"/>
            </a:xfrm>
            <a:prstGeom prst="roundRect">
              <a:avLst>
                <a:gd name="adj" fmla="val 106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8196" name="TextBox 13"/>
          <p:cNvSpPr txBox="1">
            <a:spLocks noChangeArrowheads="1"/>
          </p:cNvSpPr>
          <p:nvPr/>
        </p:nvSpPr>
        <p:spPr bwMode="auto">
          <a:xfrm>
            <a:off x="1537493" y="4741377"/>
            <a:ext cx="2906713" cy="17543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dirty="0"/>
              <a:t>Выведены образовательные результаты воспитанников </a:t>
            </a:r>
            <a:r>
              <a:rPr lang="ru-RU" altLang="ru-RU" b="1" dirty="0"/>
              <a:t>за рамки системы контроля, надзора и мониторинга качества ДО</a:t>
            </a:r>
          </a:p>
        </p:txBody>
      </p:sp>
      <p:sp>
        <p:nvSpPr>
          <p:cNvPr id="8197" name="TextBox 14"/>
          <p:cNvSpPr txBox="1">
            <a:spLocks noChangeArrowheads="1"/>
          </p:cNvSpPr>
          <p:nvPr/>
        </p:nvSpPr>
        <p:spPr bwMode="auto">
          <a:xfrm>
            <a:off x="5562600" y="4370338"/>
            <a:ext cx="2771775" cy="23083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600" dirty="0"/>
              <a:t>Сформулированы требования к качеству ДО, которые фокусируются  на </a:t>
            </a:r>
            <a:r>
              <a:rPr lang="ru-RU" altLang="ru-RU" sz="1600" b="1" dirty="0"/>
              <a:t>создании среды высокого качества, </a:t>
            </a:r>
            <a:r>
              <a:rPr lang="ru-RU" altLang="ru-RU" sz="1600" dirty="0"/>
              <a:t>позволяющей каждому воспитаннику достичь </a:t>
            </a:r>
            <a:r>
              <a:rPr lang="ru-RU" altLang="ru-RU" sz="1600" b="1" dirty="0"/>
              <a:t>лучших для себя образовательных результа</a:t>
            </a:r>
            <a:r>
              <a:rPr lang="ru-RU" altLang="ru-RU" sz="1300" b="1" dirty="0"/>
              <a:t>тов</a:t>
            </a:r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2438401"/>
            <a:ext cx="5186362" cy="1682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TextBox 13"/>
          <p:cNvSpPr txBox="1">
            <a:spLocks noChangeArrowheads="1"/>
          </p:cNvSpPr>
          <p:nvPr/>
        </p:nvSpPr>
        <p:spPr bwMode="auto">
          <a:xfrm>
            <a:off x="2990850" y="2564904"/>
            <a:ext cx="39576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dirty="0"/>
              <a:t>Сформулированы требования к </a:t>
            </a:r>
            <a:r>
              <a:rPr lang="ru-RU" altLang="ru-RU" b="1" dirty="0"/>
              <a:t>образовательным </a:t>
            </a:r>
            <a:r>
              <a:rPr lang="ru-RU" altLang="ru-RU" b="1" dirty="0" smtClean="0"/>
              <a:t>программам</a:t>
            </a:r>
          </a:p>
          <a:p>
            <a:pPr algn="ctr"/>
            <a:r>
              <a:rPr lang="ru-RU" altLang="ru-RU" b="1" dirty="0" smtClean="0"/>
              <a:t> </a:t>
            </a:r>
            <a:r>
              <a:rPr lang="ru-RU" altLang="ru-RU" b="1" dirty="0"/>
              <a:t>(далее ООП), к их структуре, содержанию, условиям и результатам</a:t>
            </a:r>
          </a:p>
        </p:txBody>
      </p:sp>
    </p:spTree>
    <p:extLst>
      <p:ext uri="{BB962C8B-B14F-4D97-AF65-F5344CB8AC3E}">
        <p14:creationId xmlns:p14="http://schemas.microsoft.com/office/powerpoint/2010/main" val="78299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71450"/>
            <a:ext cx="9182100" cy="675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18513" y="1338965"/>
            <a:ext cx="28940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dirty="0" smtClean="0">
                <a:latin typeface="+mj-lt"/>
              </a:rPr>
              <a:t>Региональные системы оценки качества ориентированы на:</a:t>
            </a:r>
            <a:endParaRPr lang="ru-RU" altLang="ru-RU" sz="2400" dirty="0" smtClean="0"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850" y="3621617"/>
            <a:ext cx="3168650" cy="2783416"/>
          </a:xfrm>
          <a:prstGeom prst="roundRect">
            <a:avLst>
              <a:gd name="adj" fmla="val 98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6" name="Picture 2" descr="X:\!CRM\90062\Раб. мат\123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"/>
          <a:stretch/>
        </p:blipFill>
        <p:spPr bwMode="auto">
          <a:xfrm>
            <a:off x="460382" y="3760032"/>
            <a:ext cx="3319529" cy="2506289"/>
          </a:xfrm>
          <a:prstGeom prst="roundRect">
            <a:avLst>
              <a:gd name="adj" fmla="val 821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4173537" y="2123795"/>
            <a:ext cx="43910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ru-RU" altLang="ru-RU" sz="2000" dirty="0"/>
              <a:t>выявление степени </a:t>
            </a:r>
            <a:r>
              <a:rPr lang="ru-RU" altLang="ru-RU" sz="2000" b="1" dirty="0"/>
              <a:t>соответствия ООП и условий </a:t>
            </a:r>
            <a:r>
              <a:rPr lang="ru-RU" altLang="ru-RU" sz="2000" dirty="0"/>
              <a:t>осуществления образовательной деятельности в ДОО </a:t>
            </a:r>
            <a:r>
              <a:rPr lang="ru-RU" altLang="ru-RU" sz="2000" b="1" dirty="0"/>
              <a:t>нормативам и социальным ожиданиям;</a:t>
            </a:r>
          </a:p>
          <a:p>
            <a:pPr>
              <a:buFont typeface="Arial" charset="0"/>
              <a:buChar char="•"/>
            </a:pPr>
            <a:r>
              <a:rPr lang="ru-RU" altLang="ru-RU" sz="2000" dirty="0"/>
              <a:t>на совершенствование </a:t>
            </a:r>
            <a:r>
              <a:rPr lang="ru-RU" altLang="ru-RU" sz="2000" b="1" dirty="0"/>
              <a:t>управления качеством ДО </a:t>
            </a:r>
            <a:r>
              <a:rPr lang="ru-RU" altLang="ru-RU" sz="2000" dirty="0"/>
              <a:t>по результатам проводимых исследований</a:t>
            </a:r>
          </a:p>
        </p:txBody>
      </p:sp>
    </p:spTree>
    <p:extLst>
      <p:ext uri="{BB962C8B-B14F-4D97-AF65-F5344CB8AC3E}">
        <p14:creationId xmlns:p14="http://schemas.microsoft.com/office/powerpoint/2010/main" val="8416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6965"/>
            <a:ext cx="9182100" cy="675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104898" y="-280953"/>
            <a:ext cx="690588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dirty="0" smtClean="0">
              <a:latin typeface="+mj-lt"/>
            </a:endParaRPr>
          </a:p>
          <a:p>
            <a:pPr>
              <a:defRPr/>
            </a:pPr>
            <a:r>
              <a:rPr lang="ru-RU" altLang="ru-RU" dirty="0" smtClean="0">
                <a:latin typeface="+mj-lt"/>
              </a:rPr>
              <a:t>Что это дает системе образования? </a:t>
            </a:r>
          </a:p>
          <a:p>
            <a:pPr>
              <a:defRPr/>
            </a:pPr>
            <a:endParaRPr lang="ru-RU" altLang="ru-RU" dirty="0">
              <a:latin typeface="+mj-lt"/>
            </a:endParaRPr>
          </a:p>
          <a:p>
            <a:pPr>
              <a:defRPr/>
            </a:pPr>
            <a:r>
              <a:rPr lang="ru-RU" altLang="ru-RU" sz="2800" dirty="0" smtClean="0">
                <a:latin typeface="+mj-lt"/>
              </a:rPr>
              <a:t>Развитие механизмов управления: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7900" y="2266952"/>
            <a:ext cx="7343775" cy="9588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49326" y="3591985"/>
            <a:ext cx="7343775" cy="9588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49326" y="4900084"/>
            <a:ext cx="7510463" cy="15049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755650" y="1411818"/>
            <a:ext cx="460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1993901" y="2476501"/>
            <a:ext cx="6119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2400" dirty="0" smtClean="0">
                <a:latin typeface="+mn-lt"/>
              </a:rPr>
              <a:t>Управления качеством на уровне региона</a:t>
            </a:r>
          </a:p>
        </p:txBody>
      </p:sp>
      <p:pic>
        <p:nvPicPr>
          <p:cNvPr id="7176" name="Picture 2" descr="X:\!CRM\90062\Иконка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499785"/>
            <a:ext cx="427038" cy="56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3" descr="X:\!CRM\90062\Иконка 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" y="3757085"/>
            <a:ext cx="377825" cy="64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4" descr="X:\!CRM\90062\Иконка 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9" y="5437717"/>
            <a:ext cx="395287" cy="46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Box 13"/>
          <p:cNvSpPr txBox="1">
            <a:spLocks noChangeArrowheads="1"/>
          </p:cNvSpPr>
          <p:nvPr/>
        </p:nvSpPr>
        <p:spPr bwMode="auto">
          <a:xfrm>
            <a:off x="1908176" y="3606800"/>
            <a:ext cx="61198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2400" dirty="0" smtClean="0">
                <a:latin typeface="+mn-lt"/>
              </a:rPr>
              <a:t>Управления качеством на уровне муниципалитета региона</a:t>
            </a:r>
          </a:p>
        </p:txBody>
      </p:sp>
      <p:sp>
        <p:nvSpPr>
          <p:cNvPr id="7180" name="TextBox 14"/>
          <p:cNvSpPr txBox="1">
            <a:spLocks noChangeArrowheads="1"/>
          </p:cNvSpPr>
          <p:nvPr/>
        </p:nvSpPr>
        <p:spPr bwMode="auto">
          <a:xfrm>
            <a:off x="1911350" y="5046134"/>
            <a:ext cx="61198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defRPr/>
            </a:pPr>
            <a:r>
              <a:rPr lang="ru-RU" sz="2400" dirty="0" smtClean="0">
                <a:latin typeface="+mn-lt"/>
              </a:rPr>
              <a:t>Управление  качеством на уровне каждой конкретной дошкольной организации </a:t>
            </a:r>
          </a:p>
        </p:txBody>
      </p:sp>
    </p:spTree>
    <p:extLst>
      <p:ext uri="{BB962C8B-B14F-4D97-AF65-F5344CB8AC3E}">
        <p14:creationId xmlns:p14="http://schemas.microsoft.com/office/powerpoint/2010/main" val="238333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44463"/>
            <a:ext cx="9182100" cy="675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/>
              <a:t>Разрабатывается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sz="2600" dirty="0"/>
              <a:t>е</a:t>
            </a:r>
            <a:r>
              <a:rPr lang="ru-RU" sz="2600" dirty="0" smtClean="0"/>
              <a:t>диная методологическая основа федеральных, региональных, муниципальных, внутриорганизационных систем мониторинга и оценки качества образования, в том числе и дошкольного, которая представлена в Концепции МКДО  </a:t>
            </a:r>
          </a:p>
          <a:p>
            <a:pPr marL="0" indent="0">
              <a:buFont typeface="Arial" charset="0"/>
              <a:buNone/>
              <a:defRPr/>
            </a:pPr>
            <a:endParaRPr lang="ru-RU" dirty="0" smtClean="0"/>
          </a:p>
          <a:p>
            <a:pPr marL="0" indent="0" algn="r">
              <a:buFont typeface="Arial" charset="0"/>
              <a:buNone/>
              <a:defRPr/>
            </a:pPr>
            <a:r>
              <a:rPr lang="ru-RU" sz="1800" dirty="0" smtClean="0"/>
              <a:t>(Концепция мониторинга качества дошкольного образования РФ/ И.Е. Федосова. – </a:t>
            </a:r>
          </a:p>
          <a:p>
            <a:pPr marL="0" indent="0" algn="r">
              <a:buFont typeface="Arial" charset="0"/>
              <a:buNone/>
              <a:defRPr/>
            </a:pPr>
            <a:r>
              <a:rPr lang="ru-RU" sz="1800" dirty="0" smtClean="0"/>
              <a:t>Москва: </a:t>
            </a:r>
            <a:r>
              <a:rPr lang="ru-RU" sz="1800" dirty="0" err="1" smtClean="0"/>
              <a:t>Инновациональное</a:t>
            </a:r>
            <a:r>
              <a:rPr lang="ru-RU" sz="1800" dirty="0" smtClean="0"/>
              <a:t> образование, </a:t>
            </a:r>
          </a:p>
          <a:p>
            <a:pPr marL="0" indent="0" algn="r">
              <a:buFont typeface="Arial" charset="0"/>
              <a:buNone/>
              <a:defRPr/>
            </a:pPr>
            <a:r>
              <a:rPr lang="ru-RU" sz="1800" dirty="0" smtClean="0"/>
              <a:t>2021. – 46 с.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585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2490</Words>
  <Application>Microsoft Office PowerPoint</Application>
  <PresentationFormat>Экран (4:3)</PresentationFormat>
  <Paragraphs>313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Разрабатывается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Актуально для 2021 года</vt:lpstr>
      <vt:lpstr>Концепция региональной системы оценки качества дошкольного образования в Ярославской области</vt:lpstr>
      <vt:lpstr>Положение о региональной системе оценки качества дошкольного образования в Ярославской области</vt:lpstr>
      <vt:lpstr> Результаты  мониторинга ФИОКО -2021  Ярославская область</vt:lpstr>
      <vt:lpstr>Назначение исследования</vt:lpstr>
      <vt:lpstr>Основание для проведения исследования </vt:lpstr>
      <vt:lpstr>Презентация PowerPoint</vt:lpstr>
      <vt:lpstr>Презентация PowerPoint</vt:lpstr>
      <vt:lpstr>Общие сведения</vt:lpstr>
      <vt:lpstr>Презентация PowerPoint</vt:lpstr>
      <vt:lpstr>Показатель «Качество образовательных программ»</vt:lpstr>
      <vt:lpstr>«Проблемные точки» </vt:lpstr>
      <vt:lpstr>Презентация PowerPoint</vt:lpstr>
      <vt:lpstr> Показатель «Качество содержания образовательной деятельности  в ДОО»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Михайлова, Татьяна Александровна</dc:creator>
  <cp:lastModifiedBy>Татьяна</cp:lastModifiedBy>
  <cp:revision>57</cp:revision>
  <dcterms:created xsi:type="dcterms:W3CDTF">2020-01-22T07:22:06Z</dcterms:created>
  <dcterms:modified xsi:type="dcterms:W3CDTF">2022-08-25T05:46:57Z</dcterms:modified>
</cp:coreProperties>
</file>