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56" r:id="rId2"/>
    <p:sldId id="464" r:id="rId3"/>
    <p:sldId id="476" r:id="rId4"/>
    <p:sldId id="466" r:id="rId5"/>
    <p:sldId id="463" r:id="rId6"/>
    <p:sldId id="468" r:id="rId7"/>
    <p:sldId id="465" r:id="rId8"/>
    <p:sldId id="452" r:id="rId9"/>
    <p:sldId id="454" r:id="rId10"/>
    <p:sldId id="447" r:id="rId11"/>
    <p:sldId id="455" r:id="rId12"/>
    <p:sldId id="471" r:id="rId13"/>
    <p:sldId id="472" r:id="rId14"/>
    <p:sldId id="474" r:id="rId15"/>
    <p:sldId id="475" r:id="rId16"/>
    <p:sldId id="473" r:id="rId17"/>
    <p:sldId id="444" r:id="rId18"/>
  </p:sldIdLst>
  <p:sldSz cx="10691813" cy="7559675"/>
  <p:notesSz cx="6735763" cy="9866313"/>
  <p:defaultTextStyle>
    <a:defPPr marL="0" marR="0" indent="0" algn="l" defTabSz="57702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88511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57702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86553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154043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442555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73106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01957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308087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B7C6CF"/>
    <a:srgbClr val="FFFFFF"/>
    <a:srgbClr val="152B75"/>
    <a:srgbClr val="F5F5F5"/>
    <a:srgbClr val="7F858E"/>
    <a:srgbClr val="989EA8"/>
    <a:srgbClr val="16C2F4"/>
    <a:srgbClr val="B1B6C1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71" autoAdjust="0"/>
  </p:normalViewPr>
  <p:slideViewPr>
    <p:cSldViewPr snapToGrid="0" snapToObjects="1">
      <p:cViewPr>
        <p:scale>
          <a:sx n="75" d="100"/>
          <a:sy n="75" d="100"/>
        </p:scale>
        <p:origin x="-168" y="9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</p:spPr>
        <p:txBody>
          <a:bodyPr lIns="90763" tIns="45382" rIns="90763" bIns="45382"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 lIns="90763" tIns="45382" rIns="90763" bIns="4538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9726" latinLnBrk="0">
      <a:defRPr>
        <a:latin typeface="+mn-lt"/>
        <a:ea typeface="+mn-ea"/>
        <a:cs typeface="+mn-cs"/>
        <a:sym typeface="Calibri"/>
      </a:defRPr>
    </a:lvl1pPr>
    <a:lvl2pPr indent="144255" defTabSz="899726" latinLnBrk="0">
      <a:defRPr>
        <a:latin typeface="+mn-lt"/>
        <a:ea typeface="+mn-ea"/>
        <a:cs typeface="+mn-cs"/>
        <a:sym typeface="Calibri"/>
      </a:defRPr>
    </a:lvl2pPr>
    <a:lvl3pPr indent="288511" defTabSz="899726" latinLnBrk="0">
      <a:defRPr>
        <a:latin typeface="+mn-lt"/>
        <a:ea typeface="+mn-ea"/>
        <a:cs typeface="+mn-cs"/>
        <a:sym typeface="Calibri"/>
      </a:defRPr>
    </a:lvl3pPr>
    <a:lvl4pPr indent="432766" defTabSz="899726" latinLnBrk="0">
      <a:defRPr>
        <a:latin typeface="+mn-lt"/>
        <a:ea typeface="+mn-ea"/>
        <a:cs typeface="+mn-cs"/>
        <a:sym typeface="Calibri"/>
      </a:defRPr>
    </a:lvl4pPr>
    <a:lvl5pPr indent="577022" defTabSz="899726" latinLnBrk="0">
      <a:defRPr>
        <a:latin typeface="+mn-lt"/>
        <a:ea typeface="+mn-ea"/>
        <a:cs typeface="+mn-cs"/>
        <a:sym typeface="Calibri"/>
      </a:defRPr>
    </a:lvl5pPr>
    <a:lvl6pPr indent="721277" defTabSz="899726" latinLnBrk="0">
      <a:defRPr>
        <a:latin typeface="+mn-lt"/>
        <a:ea typeface="+mn-ea"/>
        <a:cs typeface="+mn-cs"/>
        <a:sym typeface="Calibri"/>
      </a:defRPr>
    </a:lvl6pPr>
    <a:lvl7pPr indent="865532" defTabSz="899726" latinLnBrk="0">
      <a:defRPr>
        <a:latin typeface="+mn-lt"/>
        <a:ea typeface="+mn-ea"/>
        <a:cs typeface="+mn-cs"/>
        <a:sym typeface="Calibri"/>
      </a:defRPr>
    </a:lvl7pPr>
    <a:lvl8pPr indent="1009788" defTabSz="899726" latinLnBrk="0">
      <a:defRPr>
        <a:latin typeface="+mn-lt"/>
        <a:ea typeface="+mn-ea"/>
        <a:cs typeface="+mn-cs"/>
        <a:sym typeface="Calibri"/>
      </a:defRPr>
    </a:lvl8pPr>
    <a:lvl9pPr indent="1154043" defTabSz="899726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8214" y="4439368"/>
            <a:ext cx="5651432" cy="5048054"/>
          </a:xfrm>
        </p:spPr>
        <p:txBody>
          <a:bodyPr>
            <a:normAutofit/>
          </a:bodyPr>
          <a:lstStyle/>
          <a:p>
            <a:r>
              <a:rPr lang="ru-RU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р</a:t>
            </a:r>
            <a:r>
              <a:rPr lang="ru-RU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 проекта «Современная школа»</a:t>
            </a:r>
            <a:r>
              <a:rPr lang="ru-RU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и муниципальном уровнях ведется работа по открытию с 01.09.2022 на базе МОУ «Гимназия№ 3» Школьного </a:t>
            </a:r>
            <a:r>
              <a:rPr lang="ru-RU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endParaRPr lang="ru-RU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средства в размере 21444,2 </a:t>
            </a:r>
            <a:r>
              <a:rPr lang="ru-RU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них: 20586,4 </a:t>
            </a:r>
            <a:r>
              <a:rPr lang="ru-RU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средства федерального бюджета, 857,8 </a:t>
            </a:r>
            <a:r>
              <a:rPr lang="ru-RU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средства областного бюджета. </a:t>
            </a:r>
          </a:p>
          <a:p>
            <a:endParaRPr lang="ru-RU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</a:t>
            </a:r>
            <a:r>
              <a:rPr lang="ru-RU" b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-оборудование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дополнительного направления ХАЙТЕК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-лазерные рулетки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-полигон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БПЛА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-аналитические весы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-паяльная станция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-тележки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зарядки и хранения ноутбуков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-Микроскоп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Levenhuk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цифровой камерой 0,35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Мпиксель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компьютерного оборудования для создания детского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ожидается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31.07.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презентационного оборудования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30.08.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состоялась конкурсная процедура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поставке многофункциональной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для механической обработки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прототипирования,учебная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летающая робототехническая система с CV камерой, фрезерный станок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отсутствия  заявок. Размещение повторного аукциона 24.06. (сегодня)</a:t>
            </a:r>
            <a:endParaRPr lang="ru-RU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59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Уважаемые коллеги, в рамках реализации губернаторского проекта «Решаем вместе» в 2022 году проводятся работы на 126 объектов социальной сферы. Из них в отрасли «Образования» - работы проводятся на 116 объектах плюс на 3-х объектах в рамках школьного инициативного бюджетирования, в отрасли «Культура» - на 4 объектах, в отрасли « Физическая культура и спорт» - на 3 объектах.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Общая стоимость выделенных денежных средств на реализацию проектов составила 71 916,8 тыс. рублей, также в таблице показано распределение денежных средств по отраслям.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слайдах с 4 по 14 размещены результаты выполненных работ. Один из самых востребованных видов работ на объектах отрасли «Образования» – замена оконных блоков. На данном слайде отображено устройство искусственного покрытия игровой площадки в муниципальном дошкольном образовательном учреждении «Детский сад № 228»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слайде 11 произведена замена оконных блоков в муниципальном образовательном учреждении дополнительного образования Центре детского творчества «Горизонт»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слайде 15 произведено устройство металлического ограждения территории муниципального автономного учреждения города Ярославля "Дворец культуры "Судостроитель"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слайдах с 4 по 14 размещены результаты выполненных работ. Один из самых востребованных видов работ на объектах отрасли «Образования» – замена оконных блоков. На данном слайде отображено устройство искусственного покрытия игровой площадки в муниципальном дошкольном образовательном учреждении «Детский сад № 228»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2075" y="349250"/>
            <a:ext cx="3376613" cy="2389188"/>
          </a:xfrm>
        </p:spPr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>
          <a:xfrm>
            <a:off x="256002" y="2835361"/>
            <a:ext cx="6294483" cy="6837260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реализации национального проекта «Культура» участвуют 2 муниципальных учреждения культуры.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департаментом культуры Ярославской области и мэрией города Ярославля заключено: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Соглашение на предоставление межбюджетного трансферта на создание виртуального концертного зала на сумму 1 000,0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(средства федерального бюджета);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 Центральная  детская библиотека имени Ярослава Мудрого     МУК «Централизованная система детских библиотек города Ярославля».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23.06.2022: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поставлено оборудование на сумму 1 000,0 тыс. руб., в том числе: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видеопроектор – 499,0 тыс. руб.;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акустическая система – 220,0 тыс. руб.;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экран, радиосистема,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звукоусилительный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комплект, компьютер и монитор – 281,0 тыс. руб.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профинансировано в полном объеме.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30.05.2022 по 15.08.2022 на средства городского бюджета в сумме 1 834,7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учреждении будут выполнены ремонтные работы и приобретена мебель для виртуального концертного зала и фойе.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ремонтных работ будет произведен монтаж оборудования, закупленного на федеральные средства.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виртуального концертного зала запланировано на 21.10.2022.  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Субсидия на техническое оснащение муниципального музея  в размере   6 000,8 тыс. руб., в том числе: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федеральный бюджет – 5 353,0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областной бюджет – 281,7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городской бюджет – 366,1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 МУК «Музей истории города Ярославля».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23.06.2022: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контракты на сумму 2 475,9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том числе средства от приносящей доход деятельности учреждения в сумме 19,1 тыс. руб.), из них: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поставлено оборудование на сумму 659,9 тыс. руб., в том числе: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металлические стеллажи для фондовых помещений – 177,7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осушители воздуха – 140,2 тыс. руб.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Поставленное оборудование профинансировано в полном объеме.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	интерактивные столы - 342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том числе средства от приносящей доход деятельности учреждения в сумме 19,1 тыс. руб.)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заявка на финансирование в департамент культуры.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заключен контракт на поставку витрин – 1 816,0 тыс. руб.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поставки – до 05.08.2022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аукциона  на поставку витрин для музейных экспозиций сумму сложилась экономия в сумме 3 544,0 тыс. руб.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подготовлен актуализированный перечень планируемого к закупке оборудования и мероприятий, связанных с  техническим оснащением, направлен на согласование в департамент культуры ЯО.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6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8044" y="740052"/>
            <a:ext cx="5179677" cy="3698687"/>
          </a:xfrm>
        </p:spPr>
      </p:sp>
      <p:sp>
        <p:nvSpPr>
          <p:cNvPr id="104872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Установка оборудования в виртуальном концертном зале МУК «ЦСДБ» запланирована на 15.09.2022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8214" y="4439368"/>
            <a:ext cx="5651432" cy="5048054"/>
          </a:xfrm>
        </p:spPr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2000" y="739775"/>
            <a:ext cx="5087938" cy="3598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8214" y="4439368"/>
            <a:ext cx="5651432" cy="504805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2 мероприятия в рамках национального проекта «Демография: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Мероприятие «Государственная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команд Российской Федерации».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5 010,2 тыс. руб., в том числе за счет средств федерального бюджета 3434,3 тыс. руб., областного 1270,2 тыс. руб., городского 305,7   тыс. руб.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МУ СШОР № 3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В.И.Русанова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 СШОР № 4. Между УФКиС мэрии г. Ярославля и данными учреждениями заключены соглашения о предоставлении субсидии. МУ СШОР №3 заключены договоры на приобретение спортивного оборудования и инвентаря для видов спорта фристайл, конькобежный спорт. Практически все оборудование уже поставлено и оплачено. МУ СШОР № 4 заключены договоры на приобретение спортивного оборудования и инвентаря для видов спорта плавание, триатлон. Все оборудование уже поставлено и оплачено.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Мероприятие «Приобретение спортивного оборудования и инвентаря для приведения организаций спортивной подготовки в нормативное состояние».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5337,5 тыс. руб., в том числе за счет средств федерального бюджета 4811,4 тыс. руб., областного 200,5 тыс. руб., городского 325,6   тыс. руб. В реализации данного мероприятия участвует МУ СШОР № 20.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УФКиС мэрии г. Ярославля и данным учреждением заключено соглашение о предоставлении субсидии.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согласован список спортивного оборудования и инвентаря для отделения бокса, закупаемого для приведения спортивной подготовки в нормативное состояние (весы, секундомеры, гимнастические стенки, стеллажи, боксерские мешки и ринги, пневматические груши, штанги, тумбы, мешки боксерские). Все закупочные процедуры проведены. По итогам закупки образовалась экономия средств в сумме 1 061 160 руб., которая будет перенесена на СШОР №10 для приобретения оборудования по спортивной борьбе. Согласование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получено. Идет заключение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доп.соглашения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области. Оборудование МУ СШОР №20 практически все уже поставлено и оплачено.</a:t>
            </a:r>
          </a:p>
          <a:p>
            <a:endParaRPr lang="ru-RU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5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5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sz="quarter" idx="13"/>
          </p:nvPr>
        </p:nvSpPr>
        <p:spPr>
          <a:xfrm>
            <a:off x="554082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sz="quarter" idx="14"/>
          </p:nvPr>
        </p:nvSpPr>
        <p:spPr>
          <a:xfrm>
            <a:off x="3346857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-1" y="772409"/>
            <a:ext cx="10691814" cy="300742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half" idx="13"/>
          </p:nvPr>
        </p:nvSpPr>
        <p:spPr>
          <a:xfrm>
            <a:off x="6153361" y="772409"/>
            <a:ext cx="4538452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19" name="Дата 3"/>
          <p:cNvSpPr>
            <a:spLocks noGrp="1"/>
          </p:cNvSpPr>
          <p:nvPr>
            <p:ph type="dt" sz="half" idx="10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10487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10487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9290" y="6393033"/>
            <a:ext cx="231570" cy="22874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4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022496" y="6393033"/>
            <a:ext cx="228364" cy="228748"/>
          </a:xfrm>
          <a:prstGeom prst="rect">
            <a:avLst/>
          </a:prstGeom>
          <a:ln w="12700">
            <a:miter lim="400000"/>
          </a:ln>
        </p:spPr>
        <p:txBody>
          <a:bodyPr wrap="none" lIns="56721" tIns="56721" rIns="56721" bIns="56721" anchor="ctr">
            <a:spAutoFit/>
          </a:bodyPr>
          <a:lstStyle>
            <a:lvl1pPr algn="r">
              <a:defRPr sz="742">
                <a:solidFill>
                  <a:srgbClr val="77849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34592" y="853164"/>
            <a:ext cx="9622633" cy="132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 anchor="ctr"/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34592" y="2175876"/>
            <a:ext cx="9622633" cy="46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76" r:id="rId4"/>
    <p:sldLayoutId id="2147483677" r:id="rId5"/>
  </p:sldLayoutIdLst>
  <p:transition spd="med"/>
  <p:txStyles>
    <p:titleStyle>
      <a:lvl1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1808" marR="0" indent="-181808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1pPr>
      <a:lvl2pPr marL="454519" marR="0" indent="-212109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2pPr>
      <a:lvl3pPr marL="739351" marR="0" indent="-254531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3pPr>
      <a:lvl4pPr marL="101004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4pPr>
      <a:lvl5pPr marL="125245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5pPr>
      <a:lvl6pPr marL="149486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6pPr>
      <a:lvl7pPr marL="1737274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7pPr>
      <a:lvl8pPr marL="197968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8pPr>
      <a:lvl9pPr marL="222209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24241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48482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727231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96964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121205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145446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169687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1939283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zakupki.gov.ru/epz/order/notice/notice223/common-info.html?noticeInfoId=14151346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LDR\Заказы\2017\1 кв\27-33 Презентации  АП\34 Презентация СЕМЬ ПРОГРАММ\Презентация Семь программ\Загот 0\Обложка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8000" cy="539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018506" y="5678527"/>
            <a:ext cx="0" cy="1616640"/>
          </a:xfrm>
          <a:prstGeom prst="line">
            <a:avLst/>
          </a:prstGeom>
          <a:noFill/>
          <a:ln w="12700" cap="flat">
            <a:solidFill>
              <a:srgbClr val="002B8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Прямоугольник 18"/>
          <p:cNvSpPr/>
          <p:nvPr/>
        </p:nvSpPr>
        <p:spPr>
          <a:xfrm>
            <a:off x="1088068" y="5559835"/>
            <a:ext cx="9516160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 реализации федеральных и региональных инициатив в отраслях социальной сферы города Ярославля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Волкова Е.Б., заместитель мэра города Ярославля по вопросам социальной политики.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6" y="242031"/>
            <a:ext cx="364845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5668" y="146"/>
            <a:ext cx="11414234" cy="7559529"/>
          </a:xfrm>
          <a:prstGeom prst="rect">
            <a:avLst/>
          </a:prstGeom>
        </p:spPr>
      </p:pic>
      <p:pic>
        <p:nvPicPr>
          <p:cNvPr id="209720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8" y="520648"/>
            <a:ext cx="1662121" cy="566020"/>
          </a:xfrm>
          <a:prstGeom prst="rect">
            <a:avLst/>
          </a:prstGeom>
        </p:spPr>
      </p:pic>
      <p:sp>
        <p:nvSpPr>
          <p:cNvPr id="1048728" name="Прямоугольник 9"/>
          <p:cNvSpPr/>
          <p:nvPr/>
        </p:nvSpPr>
        <p:spPr>
          <a:xfrm>
            <a:off x="5253567" y="1453145"/>
            <a:ext cx="184706" cy="492432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2600" b="1" dirty="0">
              <a:ln w="17780" cmpd="sng">
                <a:solidFill>
                  <a:schemeClr val="bg2"/>
                </a:solidFill>
                <a:prstDash val="solid"/>
                <a:miter lim="800000"/>
              </a:ln>
            </a:endParaRPr>
          </a:p>
        </p:txBody>
      </p:sp>
      <p:sp>
        <p:nvSpPr>
          <p:cNvPr id="1048733" name="Shape 485"/>
          <p:cNvSpPr txBox="1"/>
          <p:nvPr/>
        </p:nvSpPr>
        <p:spPr>
          <a:xfrm>
            <a:off x="9815175" y="103587"/>
            <a:ext cx="939800" cy="9779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10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467" y="1435265"/>
            <a:ext cx="959105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Мероприятие «Приобретение спортивного оборудования и инвентаря для приведения организаций спортивной подготовки в нормативное состояние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»</a:t>
            </a: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Выделено  всего 5 млн 337,5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тыс. руб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. , в том числе на МУ СШОР № 20 по виду спорта «Бокс» - 4 млн. 270,9 </a:t>
            </a:r>
            <a:r>
              <a:rPr lang="ru-RU" sz="18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тыс.руб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.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 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748" y="385257"/>
            <a:ext cx="9170119" cy="853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Национальный проект «Демография» </a:t>
            </a:r>
          </a:p>
          <a:p>
            <a:pPr algn="ctr" defTabSz="1425786"/>
            <a:r>
              <a:rPr lang="ru-RU" sz="2400" b="1" dirty="0" smtClean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</a:p>
        </p:txBody>
      </p:sp>
      <p:pic>
        <p:nvPicPr>
          <p:cNvPr id="3" name="Picture 2" descr="C:\Users\RadchenkovAK\Pictures\Saved Pictures\PHOTO-2022-07-22-15-34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5" y="3008312"/>
            <a:ext cx="3960000" cy="26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dchenkovAK\Pictures\Saved Pictures\PHOTO-2022-07-22-15-34-1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20" y="3092224"/>
            <a:ext cx="3960000" cy="26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dchenkovAK\Pictures\Saved Pictures\PHOTO-2022-07-22-15-34-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20" y="4122737"/>
            <a:ext cx="3960000" cy="26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9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5668" y="146"/>
            <a:ext cx="11414234" cy="7559529"/>
          </a:xfrm>
          <a:prstGeom prst="rect">
            <a:avLst/>
          </a:prstGeom>
        </p:spPr>
      </p:pic>
      <p:pic>
        <p:nvPicPr>
          <p:cNvPr id="209720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8" y="520648"/>
            <a:ext cx="1662121" cy="566020"/>
          </a:xfrm>
          <a:prstGeom prst="rect">
            <a:avLst/>
          </a:prstGeom>
        </p:spPr>
      </p:pic>
      <p:sp>
        <p:nvSpPr>
          <p:cNvPr id="1048728" name="Прямоугольник 9"/>
          <p:cNvSpPr/>
          <p:nvPr/>
        </p:nvSpPr>
        <p:spPr>
          <a:xfrm>
            <a:off x="5253567" y="1453145"/>
            <a:ext cx="184706" cy="492432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2600" b="1" dirty="0">
              <a:ln w="17780" cmpd="sng">
                <a:solidFill>
                  <a:schemeClr val="bg2"/>
                </a:solidFill>
                <a:prstDash val="solid"/>
                <a:miter lim="800000"/>
              </a:ln>
            </a:endParaRPr>
          </a:p>
        </p:txBody>
      </p:sp>
      <p:sp>
        <p:nvSpPr>
          <p:cNvPr id="1048733" name="Shape 485"/>
          <p:cNvSpPr txBox="1"/>
          <p:nvPr/>
        </p:nvSpPr>
        <p:spPr>
          <a:xfrm>
            <a:off x="9815175" y="103587"/>
            <a:ext cx="939800" cy="9779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11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467" y="1435265"/>
            <a:ext cx="959105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Мероприятие «Приобретение спортивного оборудования и инвентаря для приведения организаций спортивной подготовки в нормативное состояние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»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Выделено 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1 млн 66,6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тыс. руб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. МУ СШОР № 10 по виду спорта «Спортивная борьба» 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 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748" y="385257"/>
            <a:ext cx="9170119" cy="853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Национальный проект «Демография» </a:t>
            </a:r>
          </a:p>
          <a:p>
            <a:pPr algn="ctr" defTabSz="1425786"/>
            <a:r>
              <a:rPr lang="ru-RU" sz="2400" b="1" dirty="0" smtClean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</a:p>
        </p:txBody>
      </p:sp>
      <p:pic>
        <p:nvPicPr>
          <p:cNvPr id="4098" name="Picture 2" descr="Манекены для борьбы на двух ногах в ассортимен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9" y="3133725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стория гири как спортивного снаря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670425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орцовский ковер из матов и ПВХ покрыт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7" y="3228950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Штанга тяжелоатлетическая тренировочная DHS «Hercules» 190 кг аттестованная  IW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20" y="385655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6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89" y="0"/>
            <a:ext cx="10691813" cy="7559529"/>
          </a:xfrm>
          <a:prstGeom prst="rect">
            <a:avLst/>
          </a:prstGeom>
        </p:spPr>
      </p:pic>
      <p:pic>
        <p:nvPicPr>
          <p:cNvPr id="2097159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591" name="Прямоугольник 1"/>
          <p:cNvSpPr/>
          <p:nvPr/>
        </p:nvSpPr>
        <p:spPr>
          <a:xfrm>
            <a:off x="899267" y="1619705"/>
            <a:ext cx="90773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48592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9704832" y="-1029923"/>
            <a:ext cx="829056" cy="30469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endParaRPr lang="ru-RU" sz="6600" dirty="0" smtClean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6600" dirty="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  <a:p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8593" name="Прямоугольник 11"/>
          <p:cNvSpPr/>
          <p:nvPr/>
        </p:nvSpPr>
        <p:spPr>
          <a:xfrm>
            <a:off x="2891277" y="446354"/>
            <a:ext cx="374004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«РЕШАЕМ ВМЕСТЕ»</a:t>
            </a:r>
          </a:p>
        </p:txBody>
      </p:sp>
      <p:pic>
        <p:nvPicPr>
          <p:cNvPr id="2097160" name="Picture 2" descr="http://twitregion.ru/wp-content/uploads/2018/01/d0b2-d0bfd180d0bed0b3d180d0b0d0bcd0bcd183-d180d0b5d188d0b0d0b5d0bc-d0b2d0bcd0b5d181d182d0b5-d0bcd0bed0b3d183d182-d0b2d0bed0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148" y="187033"/>
            <a:ext cx="1380466" cy="8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45729" name="Прямая соединительная линия 2"/>
          <p:cNvCxnSpPr>
            <a:cxnSpLocks/>
          </p:cNvCxnSpPr>
          <p:nvPr/>
        </p:nvCxnSpPr>
        <p:spPr>
          <a:xfrm>
            <a:off x="-7621" y="1365541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graphicFrame>
        <p:nvGraphicFramePr>
          <p:cNvPr id="13" name="Рисунок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105696"/>
              </p:ext>
            </p:extLst>
          </p:nvPr>
        </p:nvGraphicFramePr>
        <p:xfrm>
          <a:off x="797804" y="2092883"/>
          <a:ext cx="9099149" cy="4810051"/>
        </p:xfrm>
        <a:graphic>
          <a:graphicData uri="http://schemas.openxmlformats.org/drawingml/2006/table">
            <a:tbl>
              <a:tblPr firstRow="1" firstCol="1" bandRow="1"/>
              <a:tblGrid>
                <a:gridCol w="2456621"/>
                <a:gridCol w="1612245"/>
                <a:gridCol w="1513011"/>
                <a:gridCol w="1749985"/>
                <a:gridCol w="1767287"/>
              </a:tblGrid>
              <a:tr h="492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ОТРАСЛИ СОЦИАЛЬНОЙ СФЕРЫ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Roboto Light"/>
                        </a:rPr>
                        <a:t>КОЛИЧЕСТВО ОБЪЕКТОВ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СТОИМОСТЬ ПРОЕКТОВ, ТЫС. РУБ.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ЧИСЛЕ,  ТЫС. РУБ.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Roboto Light"/>
                        </a:rPr>
                        <a:t>60 257,4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55 817,3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4 440,1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Школьное инициативное бюджетирование(ШИБ)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Roboto Light"/>
                        </a:rPr>
                        <a:t>3 000,0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4 267,0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798,5</a:t>
                      </a:r>
                      <a:endParaRPr lang="ru-RU" sz="16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Roboto Light"/>
                        </a:rPr>
                        <a:t>4 392,4 </a:t>
                      </a:r>
                    </a:p>
                    <a:p>
                      <a:pPr marL="0" marR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3 683,7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7559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916,8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66 299,5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5609,2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993447" y="1505153"/>
            <a:ext cx="8983145" cy="483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ctr" defTabSz="1425610"/>
            <a:r>
              <a:rPr lang="ru-RU" sz="2400" b="1" dirty="0" smtClean="0">
                <a:solidFill>
                  <a:srgbClr val="002B8D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Объем выделенных средств</a:t>
            </a:r>
            <a:endParaRPr lang="ru-RU" sz="2400" b="1" dirty="0">
              <a:solidFill>
                <a:srgbClr val="002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1" y="-24409"/>
            <a:ext cx="10691813" cy="7559529"/>
          </a:xfrm>
          <a:prstGeom prst="rect">
            <a:avLst/>
          </a:prstGeom>
        </p:spPr>
      </p:pic>
      <p:pic>
        <p:nvPicPr>
          <p:cNvPr id="20972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710" name="Прямоугольник 9"/>
          <p:cNvSpPr/>
          <p:nvPr/>
        </p:nvSpPr>
        <p:spPr>
          <a:xfrm>
            <a:off x="1170197" y="2209328"/>
            <a:ext cx="8351417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5" indent="-285715"/>
            <a:r>
              <a:rPr lang="ru-RU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1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0101883" y="55419"/>
            <a:ext cx="423193" cy="101566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6600" dirty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8712" name="Прямоугольник 11"/>
          <p:cNvSpPr/>
          <p:nvPr/>
        </p:nvSpPr>
        <p:spPr>
          <a:xfrm>
            <a:off x="2891277" y="446354"/>
            <a:ext cx="374004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«РЕШАЕМ ВМЕСТЕ»</a:t>
            </a:r>
          </a:p>
        </p:txBody>
      </p:sp>
      <p:pic>
        <p:nvPicPr>
          <p:cNvPr id="2097215" name="Picture 2" descr="http://twitregion.ru/wp-content/uploads/2018/01/d0b2-d0bfd180d0bed0b3d180d0b0d0bcd0bcd183-d180d0b5d188d0b0d0b5d0bc-d0b2d0bcd0b5d181d182d0b5-d0bcd0bed0b3d183d182-d0b2d0bed0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148" y="190777"/>
            <a:ext cx="1380466" cy="8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45740" name="Прямая соединительная линия 2"/>
          <p:cNvCxnSpPr>
            <a:cxnSpLocks/>
          </p:cNvCxnSpPr>
          <p:nvPr/>
        </p:nvCxnSpPr>
        <p:spPr>
          <a:xfrm>
            <a:off x="-16715" y="1298866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48713" name="AutoShape 2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4" name="AutoShape 4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5" name="AutoShape 6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6" name="AutoShape 10" descr="blob:https://web.whatsapp.com/850addd5-080b-4a5a-91c3-6d60f6ef843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35"/>
          <p:cNvGrpSpPr/>
          <p:nvPr/>
        </p:nvGrpSpPr>
        <p:grpSpPr>
          <a:xfrm>
            <a:off x="2423832" y="2346536"/>
            <a:ext cx="740311" cy="515067"/>
            <a:chOff x="1764990" y="1235357"/>
            <a:chExt cx="1379325" cy="1062682"/>
          </a:xfrm>
        </p:grpSpPr>
        <p:grpSp>
          <p:nvGrpSpPr>
            <p:cNvPr id="50" name="Группа 36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2" name="Нашивка 38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Нашивка 39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1" name="Прямоугольник 37"/>
            <p:cNvSpPr/>
            <p:nvPr/>
          </p:nvSpPr>
          <p:spPr>
            <a:xfrm>
              <a:off x="1764995" y="1235357"/>
              <a:ext cx="1379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8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до</a:t>
              </a:r>
              <a:endParaRPr lang="ru-RU" sz="18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sp>
        <p:nvSpPr>
          <p:cNvPr id="55" name="Google Shape;183;p15"/>
          <p:cNvSpPr txBox="1"/>
          <p:nvPr/>
        </p:nvSpPr>
        <p:spPr>
          <a:xfrm>
            <a:off x="3547800" y="1298866"/>
            <a:ext cx="3599157" cy="9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700" tIns="56700" rIns="56700" bIns="56700" anchor="t" anchorCtr="0">
            <a:spAutoFit/>
          </a:bodyPr>
          <a:lstStyle/>
          <a:p>
            <a:pPr lvl="0" algn="ctr">
              <a:buClr>
                <a:srgbClr val="1A2361"/>
              </a:buClr>
              <a:buSzPts val="2000"/>
            </a:pP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Устройство искусственного покрытия игровой площадки в муниципальном дошкольном образовательном учреждении «Детский сад № 228»</a:t>
            </a:r>
            <a:endParaRPr sz="1400" b="1" i="0" u="none" strike="noStrike" cap="none" dirty="0">
              <a:solidFill>
                <a:srgbClr val="1A23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" name="Группа 28"/>
          <p:cNvGrpSpPr/>
          <p:nvPr/>
        </p:nvGrpSpPr>
        <p:grpSpPr>
          <a:xfrm>
            <a:off x="7388675" y="2369853"/>
            <a:ext cx="896714" cy="491750"/>
            <a:chOff x="1764990" y="1204938"/>
            <a:chExt cx="1379324" cy="1093101"/>
          </a:xfrm>
        </p:grpSpPr>
        <p:grpSp>
          <p:nvGrpSpPr>
            <p:cNvPr id="56" name="Группа 29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8" name="Нашивка 31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" name="Нашивка 32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7" name="Прямоугольник 30"/>
            <p:cNvSpPr/>
            <p:nvPr/>
          </p:nvSpPr>
          <p:spPr>
            <a:xfrm>
              <a:off x="1764994" y="1204938"/>
              <a:ext cx="1379320" cy="50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6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после</a:t>
              </a:r>
              <a:endParaRPr lang="ru-RU" sz="16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0" y="3182342"/>
            <a:ext cx="4265877" cy="3199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4" y="3182342"/>
            <a:ext cx="4265877" cy="3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1" y="-24409"/>
            <a:ext cx="10691813" cy="7559529"/>
          </a:xfrm>
          <a:prstGeom prst="rect">
            <a:avLst/>
          </a:prstGeom>
        </p:spPr>
      </p:pic>
      <p:pic>
        <p:nvPicPr>
          <p:cNvPr id="20972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710" name="Прямоугольник 9"/>
          <p:cNvSpPr/>
          <p:nvPr/>
        </p:nvSpPr>
        <p:spPr>
          <a:xfrm>
            <a:off x="1170197" y="2209328"/>
            <a:ext cx="8351417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5" indent="-285715"/>
            <a:r>
              <a:rPr lang="ru-RU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1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9678690" y="55419"/>
            <a:ext cx="846386" cy="101566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6600" dirty="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11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8712" name="Прямоугольник 11"/>
          <p:cNvSpPr/>
          <p:nvPr/>
        </p:nvSpPr>
        <p:spPr>
          <a:xfrm>
            <a:off x="2891277" y="446354"/>
            <a:ext cx="374004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«РЕШАЕМ ВМЕСТЕ»</a:t>
            </a:r>
          </a:p>
        </p:txBody>
      </p:sp>
      <p:pic>
        <p:nvPicPr>
          <p:cNvPr id="2097215" name="Picture 2" descr="http://twitregion.ru/wp-content/uploads/2018/01/d0b2-d0bfd180d0bed0b3d180d0b0d0bcd0bcd183-d180d0b5d188d0b0d0b5d0bc-d0b2d0bcd0b5d181d182d0b5-d0bcd0bed0b3d183d182-d0b2d0bed0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148" y="190777"/>
            <a:ext cx="1380466" cy="8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45740" name="Прямая соединительная линия 2"/>
          <p:cNvCxnSpPr>
            <a:cxnSpLocks/>
          </p:cNvCxnSpPr>
          <p:nvPr/>
        </p:nvCxnSpPr>
        <p:spPr>
          <a:xfrm>
            <a:off x="0" y="1289341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48713" name="AutoShape 2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4" name="AutoShape 4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5" name="AutoShape 6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6" name="AutoShape 10" descr="blob:https://web.whatsapp.com/850addd5-080b-4a5a-91c3-6d60f6ef843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" name="Группа 28"/>
          <p:cNvGrpSpPr/>
          <p:nvPr/>
        </p:nvGrpSpPr>
        <p:grpSpPr>
          <a:xfrm>
            <a:off x="7275376" y="2341823"/>
            <a:ext cx="892628" cy="553144"/>
            <a:chOff x="1764989" y="1352686"/>
            <a:chExt cx="1379322" cy="945353"/>
          </a:xfrm>
        </p:grpSpPr>
        <p:grpSp>
          <p:nvGrpSpPr>
            <p:cNvPr id="43" name="Группа 29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45" name="Нашивка 31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" name="Нашивка 32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4" name="Прямоугольник 30"/>
            <p:cNvSpPr/>
            <p:nvPr/>
          </p:nvSpPr>
          <p:spPr>
            <a:xfrm>
              <a:off x="1764989" y="1352686"/>
              <a:ext cx="1379320" cy="508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6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после</a:t>
              </a:r>
              <a:endParaRPr lang="ru-RU" sz="16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35"/>
          <p:cNvGrpSpPr/>
          <p:nvPr/>
        </p:nvGrpSpPr>
        <p:grpSpPr>
          <a:xfrm>
            <a:off x="2553132" y="2269508"/>
            <a:ext cx="900474" cy="566572"/>
            <a:chOff x="1764989" y="1420023"/>
            <a:chExt cx="1379322" cy="878016"/>
          </a:xfrm>
        </p:grpSpPr>
        <p:grpSp>
          <p:nvGrpSpPr>
            <p:cNvPr id="48" name="Группа 36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0" name="Нашивка 38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" name="Нашивка 39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9" name="Прямоугольник 37"/>
            <p:cNvSpPr/>
            <p:nvPr/>
          </p:nvSpPr>
          <p:spPr>
            <a:xfrm>
              <a:off x="1764989" y="1420023"/>
              <a:ext cx="13793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8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до</a:t>
              </a:r>
              <a:endParaRPr lang="ru-RU" sz="18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sp>
        <p:nvSpPr>
          <p:cNvPr id="52" name="Google Shape;183;p15"/>
          <p:cNvSpPr txBox="1"/>
          <p:nvPr/>
        </p:nvSpPr>
        <p:spPr>
          <a:xfrm>
            <a:off x="3547800" y="1293226"/>
            <a:ext cx="3599157" cy="9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700" tIns="56700" rIns="56700" bIns="56700" anchor="t" anchorCtr="0">
            <a:spAutoFit/>
          </a:bodyPr>
          <a:lstStyle/>
          <a:p>
            <a:pPr lvl="0" algn="ctr">
              <a:buClr>
                <a:srgbClr val="1A2361"/>
              </a:buClr>
              <a:buSzPts val="2000"/>
            </a:pP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Замена оконных блоков в муниципальном образовательном учреждении дополнительного образования Центре детского творчества «Горизонт»</a:t>
            </a:r>
            <a:endParaRPr sz="1400" b="1" i="0" u="none" strike="noStrike" cap="none" dirty="0">
              <a:solidFill>
                <a:srgbClr val="1A23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0" y="3177700"/>
            <a:ext cx="4614556" cy="259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5" y="3187243"/>
            <a:ext cx="4599829" cy="25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1" y="-24409"/>
            <a:ext cx="10691813" cy="7559529"/>
          </a:xfrm>
          <a:prstGeom prst="rect">
            <a:avLst/>
          </a:prstGeom>
        </p:spPr>
      </p:pic>
      <p:pic>
        <p:nvPicPr>
          <p:cNvPr id="20972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710" name="Прямоугольник 9"/>
          <p:cNvSpPr/>
          <p:nvPr/>
        </p:nvSpPr>
        <p:spPr>
          <a:xfrm>
            <a:off x="1170197" y="2209328"/>
            <a:ext cx="8351417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5" indent="-285715"/>
            <a:r>
              <a:rPr lang="ru-RU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1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9678690" y="55419"/>
            <a:ext cx="846386" cy="101566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6600" dirty="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8712" name="Прямоугольник 11"/>
          <p:cNvSpPr/>
          <p:nvPr/>
        </p:nvSpPr>
        <p:spPr>
          <a:xfrm>
            <a:off x="2891277" y="446354"/>
            <a:ext cx="374004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«РЕШАЕМ ВМЕСТЕ»</a:t>
            </a:r>
          </a:p>
        </p:txBody>
      </p:sp>
      <p:pic>
        <p:nvPicPr>
          <p:cNvPr id="2097215" name="Picture 2" descr="http://twitregion.ru/wp-content/uploads/2018/01/d0b2-d0bfd180d0bed0b3d180d0b0d0bcd0bcd183-d180d0b5d188d0b0d0b5d0bc-d0b2d0bcd0b5d181d182d0b5-d0bcd0bed0b3d183d182-d0b2d0bed0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148" y="190777"/>
            <a:ext cx="1380466" cy="8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45740" name="Прямая соединительная линия 2"/>
          <p:cNvCxnSpPr>
            <a:cxnSpLocks/>
          </p:cNvCxnSpPr>
          <p:nvPr/>
        </p:nvCxnSpPr>
        <p:spPr>
          <a:xfrm>
            <a:off x="-7621" y="1365541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48713" name="AutoShape 2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4" name="AutoShape 4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5" name="AutoShape 6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6" name="AutoShape 10" descr="blob:https://web.whatsapp.com/850addd5-080b-4a5a-91c3-6d60f6ef843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" name="Группа 28"/>
          <p:cNvGrpSpPr/>
          <p:nvPr/>
        </p:nvGrpSpPr>
        <p:grpSpPr>
          <a:xfrm>
            <a:off x="2320670" y="4431091"/>
            <a:ext cx="796606" cy="373601"/>
            <a:chOff x="1764989" y="1352686"/>
            <a:chExt cx="1379322" cy="945353"/>
          </a:xfrm>
        </p:grpSpPr>
        <p:grpSp>
          <p:nvGrpSpPr>
            <p:cNvPr id="43" name="Группа 29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45" name="Нашивка 31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" name="Нашивка 32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4" name="Прямоугольник 30"/>
            <p:cNvSpPr/>
            <p:nvPr/>
          </p:nvSpPr>
          <p:spPr>
            <a:xfrm>
              <a:off x="1764989" y="1352686"/>
              <a:ext cx="1379320" cy="508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600" b="1" dirty="0" smtClean="0">
                  <a:solidFill>
                    <a:srgbClr val="F4F5FC">
                      <a:lumMod val="25000"/>
                    </a:srgb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после</a:t>
              </a:r>
              <a:endParaRPr lang="ru-RU" sz="1600" b="1" dirty="0">
                <a:solidFill>
                  <a:srgbClr val="F4F5FC">
                    <a:lumMod val="25000"/>
                  </a:srgb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35"/>
          <p:cNvGrpSpPr/>
          <p:nvPr/>
        </p:nvGrpSpPr>
        <p:grpSpPr>
          <a:xfrm>
            <a:off x="2403794" y="2007112"/>
            <a:ext cx="630358" cy="404432"/>
            <a:chOff x="1764989" y="1420023"/>
            <a:chExt cx="1379322" cy="878016"/>
          </a:xfrm>
        </p:grpSpPr>
        <p:grpSp>
          <p:nvGrpSpPr>
            <p:cNvPr id="48" name="Группа 36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0" name="Нашивка 38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" name="Нашивка 39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9" name="Прямоугольник 37"/>
            <p:cNvSpPr/>
            <p:nvPr/>
          </p:nvSpPr>
          <p:spPr>
            <a:xfrm>
              <a:off x="1764989" y="1420023"/>
              <a:ext cx="13793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800" b="1" dirty="0" smtClean="0">
                  <a:solidFill>
                    <a:srgbClr val="F4F5FC">
                      <a:lumMod val="25000"/>
                    </a:srgb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до</a:t>
              </a:r>
              <a:endParaRPr lang="ru-RU" sz="1800" b="1" dirty="0">
                <a:solidFill>
                  <a:srgbClr val="F4F5FC">
                    <a:lumMod val="25000"/>
                  </a:srgb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sp>
        <p:nvSpPr>
          <p:cNvPr id="52" name="Google Shape;183;p15"/>
          <p:cNvSpPr txBox="1"/>
          <p:nvPr/>
        </p:nvSpPr>
        <p:spPr>
          <a:xfrm>
            <a:off x="1666229" y="1417811"/>
            <a:ext cx="7496174" cy="54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700" tIns="56700" rIns="56700" bIns="56700" anchor="t" anchorCtr="0">
            <a:spAutoFit/>
          </a:bodyPr>
          <a:lstStyle/>
          <a:p>
            <a:pPr algn="ctr">
              <a:buClr>
                <a:srgbClr val="1A2361"/>
              </a:buClr>
              <a:buSzPts val="2000"/>
            </a:pPr>
            <a:r>
              <a:rPr lang="ru-RU" sz="1400" b="1" dirty="0">
                <a:solidFill>
                  <a:srgbClr val="F4F5FC">
                    <a:lumMod val="25000"/>
                  </a:srgbClr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Устройство металлического ограждения территории муниципального автономного учреждения города Ярославля "Дворец культуры "Судостроитель"</a:t>
            </a:r>
            <a:endParaRPr sz="1400" b="1" dirty="0">
              <a:solidFill>
                <a:srgbClr val="1A23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88" y="2615727"/>
            <a:ext cx="2977424" cy="1815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14" y="4981574"/>
            <a:ext cx="2967542" cy="1816353"/>
          </a:xfrm>
          <a:prstGeom prst="rect">
            <a:avLst/>
          </a:prstGeom>
        </p:spPr>
      </p:pic>
      <p:grpSp>
        <p:nvGrpSpPr>
          <p:cNvPr id="26" name="Группа 35"/>
          <p:cNvGrpSpPr/>
          <p:nvPr/>
        </p:nvGrpSpPr>
        <p:grpSpPr>
          <a:xfrm>
            <a:off x="7591347" y="2141272"/>
            <a:ext cx="630358" cy="404432"/>
            <a:chOff x="1764989" y="1420023"/>
            <a:chExt cx="1379322" cy="878016"/>
          </a:xfrm>
        </p:grpSpPr>
        <p:grpSp>
          <p:nvGrpSpPr>
            <p:cNvPr id="27" name="Группа 36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29" name="Нашивка 38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Нашивка 39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8" name="Прямоугольник 37"/>
            <p:cNvSpPr/>
            <p:nvPr/>
          </p:nvSpPr>
          <p:spPr>
            <a:xfrm>
              <a:off x="1764989" y="1420023"/>
              <a:ext cx="1379322" cy="801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800" b="1" dirty="0" smtClean="0">
                  <a:solidFill>
                    <a:srgbClr val="F4F5FC">
                      <a:lumMod val="25000"/>
                    </a:srgb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до</a:t>
              </a:r>
              <a:endParaRPr lang="ru-RU" sz="1800" b="1" dirty="0">
                <a:solidFill>
                  <a:srgbClr val="F4F5FC">
                    <a:lumMod val="25000"/>
                  </a:srgb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28"/>
          <p:cNvGrpSpPr/>
          <p:nvPr/>
        </p:nvGrpSpPr>
        <p:grpSpPr>
          <a:xfrm>
            <a:off x="7507565" y="4487999"/>
            <a:ext cx="796606" cy="373601"/>
            <a:chOff x="1764989" y="1352686"/>
            <a:chExt cx="1379322" cy="945353"/>
          </a:xfrm>
        </p:grpSpPr>
        <p:grpSp>
          <p:nvGrpSpPr>
            <p:cNvPr id="32" name="Группа 29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34" name="Нашивка 31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Нашивка 32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3" name="Прямоугольник 30"/>
            <p:cNvSpPr/>
            <p:nvPr/>
          </p:nvSpPr>
          <p:spPr>
            <a:xfrm>
              <a:off x="1764989" y="1352686"/>
              <a:ext cx="1379320" cy="856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600" b="1" dirty="0" smtClean="0">
                  <a:solidFill>
                    <a:srgbClr val="F4F5FC">
                      <a:lumMod val="25000"/>
                    </a:srgb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после</a:t>
              </a:r>
              <a:endParaRPr lang="ru-RU" sz="1600" b="1" dirty="0">
                <a:solidFill>
                  <a:srgbClr val="F4F5FC">
                    <a:lumMod val="25000"/>
                  </a:srgb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49" y="2640299"/>
            <a:ext cx="3232249" cy="181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49" y="4981574"/>
            <a:ext cx="3232249" cy="181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1" y="-24409"/>
            <a:ext cx="10691813" cy="7559529"/>
          </a:xfrm>
          <a:prstGeom prst="rect">
            <a:avLst/>
          </a:prstGeom>
        </p:spPr>
      </p:pic>
      <p:pic>
        <p:nvPicPr>
          <p:cNvPr id="20972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710" name="Прямоугольник 9"/>
          <p:cNvSpPr/>
          <p:nvPr/>
        </p:nvSpPr>
        <p:spPr>
          <a:xfrm>
            <a:off x="1170197" y="2209328"/>
            <a:ext cx="8351417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5" indent="-285715"/>
            <a:r>
              <a:rPr lang="ru-RU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1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0101883" y="55419"/>
            <a:ext cx="423193" cy="101566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6600" dirty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8712" name="Прямоугольник 11"/>
          <p:cNvSpPr/>
          <p:nvPr/>
        </p:nvSpPr>
        <p:spPr>
          <a:xfrm>
            <a:off x="2891277" y="446354"/>
            <a:ext cx="374004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«РЕШАЕМ ВМЕСТЕ»</a:t>
            </a:r>
          </a:p>
        </p:txBody>
      </p:sp>
      <p:pic>
        <p:nvPicPr>
          <p:cNvPr id="2097215" name="Picture 2" descr="http://twitregion.ru/wp-content/uploads/2018/01/d0b2-d0bfd180d0bed0b3d180d0b0d0bcd0bcd183-d180d0b5d188d0b0d0b5d0bc-d0b2d0bcd0b5d181d182d0b5-d0bcd0bed0b3d183d182-d0b2d0bed0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148" y="190777"/>
            <a:ext cx="1380466" cy="8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45740" name="Прямая соединительная линия 2"/>
          <p:cNvCxnSpPr>
            <a:cxnSpLocks/>
          </p:cNvCxnSpPr>
          <p:nvPr/>
        </p:nvCxnSpPr>
        <p:spPr>
          <a:xfrm>
            <a:off x="-16715" y="1298866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48713" name="AutoShape 2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4" name="AutoShape 4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5" name="AutoShape 6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6" name="AutoShape 10" descr="blob:https://web.whatsapp.com/850addd5-080b-4a5a-91c3-6d60f6ef843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35"/>
          <p:cNvGrpSpPr/>
          <p:nvPr/>
        </p:nvGrpSpPr>
        <p:grpSpPr>
          <a:xfrm>
            <a:off x="2423832" y="2346536"/>
            <a:ext cx="740311" cy="515067"/>
            <a:chOff x="1764990" y="1235357"/>
            <a:chExt cx="1379325" cy="1062682"/>
          </a:xfrm>
        </p:grpSpPr>
        <p:grpSp>
          <p:nvGrpSpPr>
            <p:cNvPr id="50" name="Группа 36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2" name="Нашивка 38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Нашивка 39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1" name="Прямоугольник 37"/>
            <p:cNvSpPr/>
            <p:nvPr/>
          </p:nvSpPr>
          <p:spPr>
            <a:xfrm>
              <a:off x="1764995" y="1235357"/>
              <a:ext cx="1379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8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до</a:t>
              </a:r>
              <a:endParaRPr lang="ru-RU" sz="18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sp>
        <p:nvSpPr>
          <p:cNvPr id="55" name="Google Shape;183;p15"/>
          <p:cNvSpPr txBox="1"/>
          <p:nvPr/>
        </p:nvSpPr>
        <p:spPr>
          <a:xfrm>
            <a:off x="3547800" y="1298866"/>
            <a:ext cx="3599157" cy="9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700" tIns="56700" rIns="56700" bIns="56700" anchor="t" anchorCtr="0">
            <a:spAutoFit/>
          </a:bodyPr>
          <a:lstStyle/>
          <a:p>
            <a:pPr lvl="0" algn="ctr">
              <a:buClr>
                <a:srgbClr val="1A2361"/>
              </a:buClr>
              <a:buSzPts val="2000"/>
            </a:pP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Устройство искусственного покрытия игровой площадки в муниципальном дошкольном образовательном учреждении «Детский сад № 228»</a:t>
            </a:r>
            <a:endParaRPr sz="1400" b="1" i="0" u="none" strike="noStrike" cap="none" dirty="0">
              <a:solidFill>
                <a:srgbClr val="1A23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" name="Группа 28"/>
          <p:cNvGrpSpPr/>
          <p:nvPr/>
        </p:nvGrpSpPr>
        <p:grpSpPr>
          <a:xfrm>
            <a:off x="7388675" y="2369853"/>
            <a:ext cx="896714" cy="491750"/>
            <a:chOff x="1764990" y="1204938"/>
            <a:chExt cx="1379324" cy="1093101"/>
          </a:xfrm>
        </p:grpSpPr>
        <p:grpSp>
          <p:nvGrpSpPr>
            <p:cNvPr id="56" name="Группа 29"/>
            <p:cNvGrpSpPr/>
            <p:nvPr/>
          </p:nvGrpSpPr>
          <p:grpSpPr>
            <a:xfrm rot="16200000">
              <a:off x="2162255" y="1315983"/>
              <a:ext cx="584791" cy="1379321"/>
              <a:chOff x="5703368" y="1479014"/>
              <a:chExt cx="782490" cy="712973"/>
            </a:xfrm>
          </p:grpSpPr>
          <p:sp>
            <p:nvSpPr>
              <p:cNvPr id="58" name="Нашивка 31"/>
              <p:cNvSpPr/>
              <p:nvPr/>
            </p:nvSpPr>
            <p:spPr>
              <a:xfrm rot="10800000">
                <a:off x="5901067" y="1479016"/>
                <a:ext cx="584791" cy="712382"/>
              </a:xfrm>
              <a:prstGeom prst="chevron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" name="Нашивка 32"/>
              <p:cNvSpPr/>
              <p:nvPr/>
            </p:nvSpPr>
            <p:spPr>
              <a:xfrm rot="10800000">
                <a:off x="5703368" y="1479014"/>
                <a:ext cx="584791" cy="712973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400000"/>
              </a:ln>
            </p:spPr>
            <p:txBody>
              <a:bodyPr lIns="27283" tIns="27283" rIns="27283" bIns="27283" rtlCol="0" anchor="ctr"/>
              <a:lstStyle/>
              <a:p>
                <a:pPr algn="ctr"/>
                <a:endParaRPr lang="ru-RU" sz="745">
                  <a:solidFill>
                    <a:srgbClr val="F4F5F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7" name="Прямоугольник 30"/>
            <p:cNvSpPr/>
            <p:nvPr/>
          </p:nvSpPr>
          <p:spPr>
            <a:xfrm>
              <a:off x="1764994" y="1204938"/>
              <a:ext cx="1379320" cy="50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5786"/>
              <a:r>
                <a:rPr lang="ru-RU" sz="1600" b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после</a:t>
              </a:r>
              <a:endParaRPr lang="ru-RU" sz="16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0" y="3182342"/>
            <a:ext cx="4265877" cy="3199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4" y="3182342"/>
            <a:ext cx="4265877" cy="3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/>
          <a:stretch/>
        </p:blipFill>
        <p:spPr>
          <a:xfrm>
            <a:off x="0" y="509665"/>
            <a:ext cx="10691813" cy="647274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84330" y="5126636"/>
            <a:ext cx="0" cy="1086787"/>
          </a:xfrm>
          <a:prstGeom prst="line">
            <a:avLst/>
          </a:prstGeom>
          <a:noFill/>
          <a:ln w="12700" cap="flat">
            <a:solidFill>
              <a:srgbClr val="004F9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5032756" y="5459063"/>
            <a:ext cx="5396196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1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ВНИМАНИЕ!</a:t>
            </a:r>
            <a:endParaRPr lang="ru-RU" sz="31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5" y="4925504"/>
            <a:ext cx="3441421" cy="11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5"/>
            <a:ext cx="10691813" cy="7559529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823" y="1298978"/>
            <a:ext cx="9609329" cy="83099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2" name="Shape 485"/>
          <p:cNvSpPr txBox="1">
            <a:spLocks/>
          </p:cNvSpPr>
          <p:nvPr/>
        </p:nvSpPr>
        <p:spPr>
          <a:xfrm>
            <a:off x="9746168" y="235654"/>
            <a:ext cx="42319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2" b="0" i="0" u="none" strike="noStrike" cap="none" spc="0" normalizeH="0" baseline="0">
                <a:ln>
                  <a:noFill/>
                </a:ln>
                <a:solidFill>
                  <a:srgbClr val="778496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84" y="6707405"/>
            <a:ext cx="4226010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13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84" y="1461427"/>
            <a:ext cx="9207698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ctr" defTabSz="1425610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264" y="535377"/>
            <a:ext cx="2941955" cy="606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30351"/>
              </p:ext>
            </p:extLst>
          </p:nvPr>
        </p:nvGraphicFramePr>
        <p:xfrm>
          <a:off x="209897" y="1428341"/>
          <a:ext cx="10272014" cy="5805188"/>
        </p:xfrm>
        <a:graphic>
          <a:graphicData uri="http://schemas.openxmlformats.org/drawingml/2006/table">
            <a:tbl>
              <a:tblPr/>
              <a:tblGrid>
                <a:gridCol w="269161"/>
                <a:gridCol w="611228"/>
                <a:gridCol w="2708408"/>
                <a:gridCol w="722961"/>
                <a:gridCol w="695743"/>
                <a:gridCol w="1345798"/>
                <a:gridCol w="1076639"/>
                <a:gridCol w="807479"/>
                <a:gridCol w="628039"/>
                <a:gridCol w="717759"/>
                <a:gridCol w="688799"/>
              </a:tblGrid>
              <a:tr h="738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работ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Начаты конкурсные процедуры (дата начала и завершения)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не состоялась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заключения муниципального контракта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подрядной организации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работ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завершения работ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Завершенность работ, 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 "Образование".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ОБРАЗОВАНИЕ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2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 для создания детского технопарка «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рамках реализации регионального проекта «Современная школа» национального проекта «Образование» для нужд МОУ «Гимназия №3»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91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"Гимназия №3"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 и расходных материалов  для дополнительного направления ХАЙТЕК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81/2022 от 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Найса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42 000,00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лазерных рулеток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84/2022 от 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ТД «ИДЕАЛ»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полигона для БПЛА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80/2022 от 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Найса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аналитических весов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82/2022 от 24.02.2022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«ЯРВИТ»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121 895,00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паяльной станции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85/2022 от 24.02.2022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«ПСИ»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19 280,00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тележек для зарядки и хранения ноутбуков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83/2022 от 25.02.2022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Коваль Владислав Александрович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126 600,00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22000012/2022 от 25.03.2022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Терещенко Сергей Фёдорович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55 493,33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 для создания детского технопарка «Кванториум» в рамках реализации регионального проекта «Современная школа» национального проекта «Образование» для нужд МОУ «Гимназия №3»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(Микроскоп Levenhuk с цифровой камерой 0,35 Мпиксель) 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22000013/2022 от 14.03.2022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(реестровый номер контракта 3760300029022000004)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«Левенгук»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128 961,76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9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компьютерного оборудования для создания детского технопарка «Кванториум»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22000014/2022 от 14.03.2022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(реестровый номер контракта 3760300029022000005)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«Скай Ай Ти»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1 658 210,00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31.07.2022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компьютерного и презентационного оборудования для создания детского технопарка «Кванториум» в рамках реализации регионального проекта «Современная школа» национального проекта «Образование» для нужд МОУ «Гимназия №3»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№ 32211386909 от 17.05.2022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"ТЕХНИКА-ПРОФИ" 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16 523 325,00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30.08.2022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оборудования (многофункциональная станции для механической обработки и прототипирования,учебная летающая робототехническая система с CV камерой, фрезерный станок учебный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32211462297 от 10.06.2022 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не состоялась по причине отсутствия заявок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повторного аукциона 24.06.2022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1 505 000,00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73" marR="5473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673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49190"/>
            <a:ext cx="10692000" cy="7475202"/>
          </a:xfrm>
          <a:prstGeom prst="rect">
            <a:avLst/>
          </a:prstGeom>
        </p:spPr>
      </p:pic>
      <p:sp>
        <p:nvSpPr>
          <p:cNvPr id="9" name="Shape 485"/>
          <p:cNvSpPr>
            <a:spLocks noGrp="1"/>
          </p:cNvSpPr>
          <p:nvPr>
            <p:ph type="sldNum" sz="quarter" idx="2"/>
          </p:nvPr>
        </p:nvSpPr>
        <p:spPr>
          <a:xfrm>
            <a:off x="9950930" y="8733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520648"/>
            <a:ext cx="1662121" cy="56602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" y="1239823"/>
            <a:ext cx="10691814" cy="1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6524662" y="426905"/>
            <a:ext cx="3031087" cy="38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r" defTabSz="1425610"/>
            <a:r>
              <a:rPr lang="ru-RU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Школьный </a:t>
            </a:r>
            <a:r>
              <a:rPr lang="ru-RU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Кванториум</a:t>
            </a:r>
            <a:endParaRPr lang="ru-RU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AutoShape 8" descr="Картинки по запросу СИМВОЛ ГАЛОЧКА"/>
          <p:cNvSpPr>
            <a:spLocks noChangeAspect="1" noChangeArrowheads="1"/>
          </p:cNvSpPr>
          <p:nvPr/>
        </p:nvSpPr>
        <p:spPr bwMode="auto">
          <a:xfrm>
            <a:off x="181909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СИМВОЛ ГАЛОЧКА"/>
          <p:cNvSpPr>
            <a:spLocks noChangeAspect="1" noChangeArrowheads="1"/>
          </p:cNvSpPr>
          <p:nvPr/>
        </p:nvSpPr>
        <p:spPr bwMode="auto">
          <a:xfrm>
            <a:off x="360106" y="8749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538303" y="176742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blob:https://web.whatsapp.com/3bbea041-3843-4b9d-bd7f-83c7481f901d"/>
          <p:cNvSpPr>
            <a:spLocks noChangeAspect="1" noChangeArrowheads="1"/>
          </p:cNvSpPr>
          <p:nvPr/>
        </p:nvSpPr>
        <p:spPr bwMode="auto">
          <a:xfrm>
            <a:off x="716500" y="344735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blob:https://web.whatsapp.com/8ae3b61e-9b6e-4431-989b-d404aec5d0ee"/>
          <p:cNvSpPr>
            <a:spLocks noChangeAspect="1" noChangeArrowheads="1"/>
          </p:cNvSpPr>
          <p:nvPr/>
        </p:nvSpPr>
        <p:spPr bwMode="auto">
          <a:xfrm>
            <a:off x="894697" y="512728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4255" y="1398574"/>
            <a:ext cx="9953415" cy="64917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ru-RU" dirty="0"/>
              <a:t>С </a:t>
            </a:r>
            <a:r>
              <a:rPr lang="ru-RU" dirty="0" smtClean="0"/>
              <a:t>1 сентября на </a:t>
            </a:r>
            <a:r>
              <a:rPr lang="ru-RU" dirty="0"/>
              <a:t>базе МОУ «Гимназия 3» </a:t>
            </a:r>
            <a:r>
              <a:rPr lang="ru-RU" dirty="0" smtClean="0"/>
              <a:t> (ул</a:t>
            </a:r>
            <a:r>
              <a:rPr lang="ru-RU" dirty="0"/>
              <a:t>. </a:t>
            </a:r>
            <a:r>
              <a:rPr lang="ru-RU" dirty="0" err="1"/>
              <a:t>Саукова</a:t>
            </a:r>
            <a:r>
              <a:rPr lang="ru-RU" dirty="0"/>
              <a:t>, д. </a:t>
            </a:r>
            <a:r>
              <a:rPr lang="ru-RU" dirty="0" smtClean="0"/>
              <a:t>5) </a:t>
            </a:r>
            <a:r>
              <a:rPr lang="ru-RU" dirty="0"/>
              <a:t>планируется открытие детского технопарка «</a:t>
            </a:r>
            <a:r>
              <a:rPr lang="ru-RU" dirty="0" err="1"/>
              <a:t>Кванториум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В Дагестане откроют первый школьный детский технопарк «Кванториум» |  Новости портала &quot;Российское образование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794" r="97206">
                        <a14:foregroundMark x1="5788" y1="78205" x2="5788" y2="78205"/>
                        <a14:foregroundMark x1="19561" y1="74103" x2="19561" y2="74103"/>
                        <a14:foregroundMark x1="27745" y1="73590" x2="27745" y2="73590"/>
                        <a14:foregroundMark x1="39521" y1="75641" x2="39521" y2="75641"/>
                        <a14:foregroundMark x1="45908" y1="74872" x2="45908" y2="74872"/>
                        <a14:foregroundMark x1="57086" y1="73590" x2="57086" y2="73590"/>
                        <a14:foregroundMark x1="64671" y1="74103" x2="64671" y2="74103"/>
                        <a14:foregroundMark x1="72655" y1="77692" x2="72655" y2="77692"/>
                        <a14:foregroundMark x1="84431" y1="72821" x2="84431" y2="72821"/>
                        <a14:foregroundMark x1="92415" y1="74872" x2="92415" y2="7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98" y="2111033"/>
            <a:ext cx="2701487" cy="19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6.userapi.com/impg/cQuPHxdQj2clhVnlIeviHWlXWlev6WTy2yze7Q/pLPgscWh_P4.jpg?size=810x1080&amp;quality=95&amp;sign=4530eca8ddd187b0915c526c69086b3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9" y="2267815"/>
            <a:ext cx="2343118" cy="294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4.userapi.com/impg/M9_gV-_ZrUPpKuhUuNsFVRBj4gkVMt162Y5mFg/NlDxZRUVqfQ.jpg?size=810x1080&amp;quality=95&amp;sign=de3e2bdf3a3091cb15eda0832c2b8e9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16" y="2896872"/>
            <a:ext cx="2441709" cy="306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52.userapi.com/impg/K8wlSj013VyKWhtUPx-T2c4Rvq8MuNLgu2PqoA/gu4NAUEcLtg.jpg?size=810x1080&amp;quality=95&amp;sign=8ae572b490d4818ca095bd8fd29ac7e9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10" y="3589792"/>
            <a:ext cx="2582825" cy="324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43.userapi.com/impg/iCNOeVF9x00RATZCLWBF2OUR2tE7C9PhmXJUSw/3UqMJZo-Hzo.jpg?size=1280x960&amp;quality=95&amp;sign=cc96c9aacdc8e3c674225bde7a611b82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86" y="4638100"/>
            <a:ext cx="3324432" cy="235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5"/>
            <a:ext cx="10691813" cy="7559529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823" y="1298978"/>
            <a:ext cx="9609329" cy="83099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2" name="Shape 485"/>
          <p:cNvSpPr txBox="1">
            <a:spLocks/>
          </p:cNvSpPr>
          <p:nvPr/>
        </p:nvSpPr>
        <p:spPr>
          <a:xfrm>
            <a:off x="9746168" y="235654"/>
            <a:ext cx="42319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2" b="0" i="0" u="none" strike="noStrike" cap="none" spc="0" normalizeH="0" baseline="0">
                <a:ln>
                  <a:noFill/>
                </a:ln>
                <a:solidFill>
                  <a:srgbClr val="778496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84" y="6707405"/>
            <a:ext cx="4226010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13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84" y="1461427"/>
            <a:ext cx="9207698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ctr" defTabSz="1425610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7318" y="535377"/>
            <a:ext cx="2941955" cy="606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3357"/>
              </p:ext>
            </p:extLst>
          </p:nvPr>
        </p:nvGraphicFramePr>
        <p:xfrm>
          <a:off x="534590" y="1398571"/>
          <a:ext cx="9694733" cy="5715037"/>
        </p:xfrm>
        <a:graphic>
          <a:graphicData uri="http://schemas.openxmlformats.org/drawingml/2006/table">
            <a:tbl>
              <a:tblPr/>
              <a:tblGrid>
                <a:gridCol w="377988"/>
                <a:gridCol w="1096906"/>
                <a:gridCol w="1996171"/>
                <a:gridCol w="899265"/>
                <a:gridCol w="711507"/>
                <a:gridCol w="790563"/>
                <a:gridCol w="763387"/>
                <a:gridCol w="711507"/>
                <a:gridCol w="800445"/>
                <a:gridCol w="711507"/>
                <a:gridCol w="835487"/>
              </a:tblGrid>
              <a:tr h="90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Учреждение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работ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Начаты конкурсные процедуры (дата начала и завершения)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Процедура не состоялась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заключения муниципального контракта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подрядной организации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работ, руб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начала работ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завершения работ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Завершенность работ, %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02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Отрасль "Культура".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проект КУЛЬТУРА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2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виртуального концертного зала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Центральная  детская библиотека имени Ярослава Мудрого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МУК «Централизованная система детских библиотек города Ярославля»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виртуального концертного зала: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акустическая система, звукоусилитель, экран, кабели, радиосистема и комплектующие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"Музыкальный салон"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501 000,00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22.04.2022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виртуального концертного зала: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видеопроектор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"СИМТЭК"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499 000,00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02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музея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МУК «Музей истории города Ярославля»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муниципального музея  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осушители воздуха - 3шт.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"ДНС Ритейл"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140 197,00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муниципального музея  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стеллажей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Единственный </a:t>
                      </a:r>
                      <a:b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поставщик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"Мимас"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177 700,00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28.03.2022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12.04.2022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муниципального музея  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столов интерактивных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12.05.2022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"Компаньон"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342 000,00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12.05.2022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14.06.2022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муниципального музея 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витрин  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13.05.2022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26.05.2022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06.06.2022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Немченко Алексей Михайлович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1 816 000,00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07.06.2022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05.08.2022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оснащение муниципального музея  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результатам проведения аукциона  на поставку витрин для музейных экспозиций сумму сложилась экономия в сумме 3 544,0 тыс. руб.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Учреждением подготовлен актуализированный перечень планируемого к закупке оборудования и мероприятий, связанных с техническим оснащением, направлен на согласование в департамент культуры ЯО.</a:t>
                      </a:r>
                    </a:p>
                  </a:txBody>
                  <a:tcPr marL="7417" marR="7417" marT="6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70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1" y="-24409"/>
            <a:ext cx="10691813" cy="7559529"/>
          </a:xfrm>
          <a:prstGeom prst="rect">
            <a:avLst/>
          </a:prstGeom>
        </p:spPr>
      </p:pic>
      <p:pic>
        <p:nvPicPr>
          <p:cNvPr id="20972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48711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0063703" y="190777"/>
            <a:ext cx="423193" cy="101566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6600" dirty="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45740" name="Прямая соединительная линия 2"/>
          <p:cNvCxnSpPr>
            <a:cxnSpLocks/>
          </p:cNvCxnSpPr>
          <p:nvPr/>
        </p:nvCxnSpPr>
        <p:spPr>
          <a:xfrm>
            <a:off x="-7621" y="1365541"/>
            <a:ext cx="10710000" cy="0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</p:cxnSp>
      <p:sp>
        <p:nvSpPr>
          <p:cNvPr id="1048713" name="AutoShape 2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4" name="AutoShape 4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5" name="AutoShape 6" descr="blob:https://web.whatsapp.com/75c2f351-c42d-425e-a528-6507d40d27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716" name="AutoShape 10" descr="blob:https://web.whatsapp.com/850addd5-080b-4a5a-91c3-6d60f6ef843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5"/>
          <p:cNvSpPr txBox="1"/>
          <p:nvPr/>
        </p:nvSpPr>
        <p:spPr>
          <a:xfrm>
            <a:off x="460375" y="1821300"/>
            <a:ext cx="9678427" cy="422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Приобретение оборудования в музее истории </a:t>
            </a:r>
            <a:r>
              <a:rPr lang="ru-RU" sz="2000" b="1" dirty="0">
                <a:solidFill>
                  <a:schemeClr val="bg1">
                    <a:lumMod val="25000"/>
                  </a:schemeClr>
                </a:solidFill>
              </a:rPr>
              <a:t>города 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Ярославля </a:t>
            </a:r>
            <a:endParaRPr lang="ru-RU" sz="20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Прямоугольник 11"/>
          <p:cNvSpPr/>
          <p:nvPr/>
        </p:nvSpPr>
        <p:spPr>
          <a:xfrm>
            <a:off x="2883268" y="557506"/>
            <a:ext cx="70933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cap="small" dirty="0" smtClean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Об исполнении национального проекта «Культура» в </a:t>
            </a:r>
            <a:r>
              <a:rPr lang="ru-RU" sz="1400" b="1" cap="small" dirty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2022 </a:t>
            </a:r>
            <a:r>
              <a:rPr lang="ru-RU" sz="1400" b="1" cap="small" dirty="0" smtClean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году</a:t>
            </a:r>
            <a:endParaRPr lang="ru-RU" sz="1400" b="1" cap="small" dirty="0">
              <a:solidFill>
                <a:schemeClr val="bg1">
                  <a:lumMod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104" name="Picture 8" descr="https://downloader.disk.yandex.ru/preview/f76b0544ecf3e0ae6baf882ba186b39cf05215956491e1f5cfefb47434452e57/63064c47/gpqtZuHJF9QVl7jnS1KGp-FBpf9Gx5sMgEP5-imPlolfRtB7rVmG4nCURrCC5zR_mnOJKuNVBQQXoJhadnVLdQ%3D%3D?uid=0&amp;filename=20220822_103319.jpg&amp;disposition=inline&amp;hash=&amp;limit=0&amp;content_type=image%2Fjpeg&amp;owner_uid=0&amp;tknv=v2&amp;size=1920x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4" y="3108961"/>
            <a:ext cx="6125742" cy="34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12755"/>
            <a:ext cx="3939410" cy="34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5"/>
            <a:ext cx="10691813" cy="7559529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823" y="1298978"/>
            <a:ext cx="9609329" cy="83099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2" name="Shape 485"/>
          <p:cNvSpPr txBox="1">
            <a:spLocks/>
          </p:cNvSpPr>
          <p:nvPr/>
        </p:nvSpPr>
        <p:spPr>
          <a:xfrm>
            <a:off x="9746168" y="235654"/>
            <a:ext cx="42319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2" b="0" i="0" u="none" strike="noStrike" cap="none" spc="0" normalizeH="0" baseline="0">
                <a:ln>
                  <a:noFill/>
                </a:ln>
                <a:solidFill>
                  <a:srgbClr val="778496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84" y="6707405"/>
            <a:ext cx="4226010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13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84" y="1461427"/>
            <a:ext cx="9207698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ctr" defTabSz="1425610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7318" y="535377"/>
            <a:ext cx="2941955" cy="606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79" y="1394966"/>
            <a:ext cx="4630827" cy="9363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Создание виртуального концертного зала в МУК «Централизованная система детских библиотек  города Ярославля»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8839" y="1394966"/>
            <a:ext cx="4209843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Техническое оснащение МУК «Музей истории города Ярославля»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7" y="2431666"/>
            <a:ext cx="3132909" cy="2215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4" y="4839581"/>
            <a:ext cx="4044273" cy="20889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77" y="2308192"/>
            <a:ext cx="3746166" cy="23386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09" y="4839582"/>
            <a:ext cx="3767935" cy="20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4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5"/>
            <a:ext cx="10691813" cy="7559529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823" y="1298978"/>
            <a:ext cx="9609329" cy="83099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2" name="Shape 485"/>
          <p:cNvSpPr txBox="1">
            <a:spLocks/>
          </p:cNvSpPr>
          <p:nvPr/>
        </p:nvSpPr>
        <p:spPr>
          <a:xfrm>
            <a:off x="9746168" y="235654"/>
            <a:ext cx="42319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2" b="0" i="0" u="none" strike="noStrike" cap="none" spc="0" normalizeH="0" baseline="0">
                <a:ln>
                  <a:noFill/>
                </a:ln>
                <a:solidFill>
                  <a:srgbClr val="778496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84" y="6707405"/>
            <a:ext cx="4226010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13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84" y="1461427"/>
            <a:ext cx="9207698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ctr" defTabSz="1425610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558" y="562713"/>
            <a:ext cx="2941955" cy="606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610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7686"/>
              </p:ext>
            </p:extLst>
          </p:nvPr>
        </p:nvGraphicFramePr>
        <p:xfrm>
          <a:off x="294096" y="1235418"/>
          <a:ext cx="10103625" cy="6127557"/>
        </p:xfrm>
        <a:graphic>
          <a:graphicData uri="http://schemas.openxmlformats.org/drawingml/2006/table">
            <a:tbl>
              <a:tblPr/>
              <a:tblGrid>
                <a:gridCol w="405242"/>
                <a:gridCol w="1485890"/>
                <a:gridCol w="1477449"/>
                <a:gridCol w="1426791"/>
                <a:gridCol w="844255"/>
                <a:gridCol w="702842"/>
                <a:gridCol w="778826"/>
                <a:gridCol w="878025"/>
                <a:gridCol w="692289"/>
                <a:gridCol w="658518"/>
                <a:gridCol w="753498"/>
              </a:tblGrid>
              <a:tr h="46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работ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Начаты конкурсные процедуры (дата начала и завершения)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Процедура не состоялась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заключения муниципального контракта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подрядной организации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работ, руб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начала работ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завершения работ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Завершенность работ, %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0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Отрасль "Спорт".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проект ДЕМОГРАФИЯ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56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спортивных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осуществляющих подготовку спортивного резерва для спортивных сборных команд, в том числе спортивных команд Российской Федерации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учреждение "Спортивная школа олимпийского резерва №3 им. В.И.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Русанова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спорт.инвентарь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экипировка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"Урбан"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582 708,00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спортэкипировка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"Урбан"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134 292,00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буран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"Турмаркет"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27.04.22.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спортэкипировка (коньки беговые)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Даниленко Ю.Г.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599 400,00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спортэкипировка (коньки беговые для шорт-трека)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Стрельников А.М.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72 400,00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экипировка для шорт-трека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Стрельников А.М.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470 100,00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10.07.2022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секундомер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"Фриспорт"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7 226,15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медицинбол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Земсков А.В.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9 495,07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маты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"ЯрБатут"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учреждение "Спортивная школа олимпийского резерва №4"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секундомер (310)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Ивлев А.В.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72 986,00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гидрокостюмы стартовые для открытой воды (345)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Ивлев А.В.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416 955,00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гидрошорты, гидрокостюмы (345)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Ивлев А.В.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599 000,00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доски для плавания (346)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Пестиков А.А.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62 500,00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ласты (346)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Задорожний Ю.А.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211 460,01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плавки (345)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Ивлев А.В.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4 559,10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велосипед (310)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"Про-Тур"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571 600,00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велосипед (310)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"Про-Тур"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515 200,00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запчасти (346)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"Бонус"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85 308,67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22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спортивного оборудования и инвентаря для приведения организаций спортивной подготовки в нормативное состояние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учреждение "Спортивная школа олимпийского резерва №20"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Подушка настенная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Захарова О.В.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Весы медицинские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Шишков И.В.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109 795,00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Спорт.инвентарь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17.03.2022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"Фриспорт"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 штанги тренировочной в сборе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"Фриспорт"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28.03.2022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   мешков  боксерских набивных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05.04.2022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Захарова О.В.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 пневматических боксерских груш  и платформ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Захарова О.В.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457 500,00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Ринги боксерские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начала 23.03.22, завершения 05.04.22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Игнаткина М.А.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1 756 533,33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18.04.2022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12.05.2022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мешков боксерских набивных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Единственный поставщик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ИП Михнюк А.Ф.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139 000,00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01.06.2022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20.06.2022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учреждение "Спортивная школа олимпийского резерва №10",      Муниципальное учреждение "Спортивная школа олимпийского резерва №20"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Спорт.инвентарь (за счет экономии по закупкам)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планируемые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1 066 641,67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88" marR="5188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6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5668" y="146"/>
            <a:ext cx="11414234" cy="7559529"/>
          </a:xfrm>
          <a:prstGeom prst="rect">
            <a:avLst/>
          </a:prstGeom>
        </p:spPr>
      </p:pic>
      <p:pic>
        <p:nvPicPr>
          <p:cNvPr id="209720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8" y="520648"/>
            <a:ext cx="1662121" cy="566020"/>
          </a:xfrm>
          <a:prstGeom prst="rect">
            <a:avLst/>
          </a:prstGeom>
        </p:spPr>
      </p:pic>
      <p:sp>
        <p:nvSpPr>
          <p:cNvPr id="1048728" name="Прямоугольник 9"/>
          <p:cNvSpPr/>
          <p:nvPr/>
        </p:nvSpPr>
        <p:spPr>
          <a:xfrm>
            <a:off x="5253567" y="1453145"/>
            <a:ext cx="184706" cy="492432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2600" b="1" dirty="0">
              <a:ln w="17780" cmpd="sng">
                <a:solidFill>
                  <a:schemeClr val="bg2"/>
                </a:solidFill>
                <a:prstDash val="solid"/>
                <a:miter lim="800000"/>
              </a:ln>
            </a:endParaRPr>
          </a:p>
        </p:txBody>
      </p:sp>
      <p:sp>
        <p:nvSpPr>
          <p:cNvPr id="1048733" name="Shape 485"/>
          <p:cNvSpPr txBox="1"/>
          <p:nvPr/>
        </p:nvSpPr>
        <p:spPr>
          <a:xfrm>
            <a:off x="9815175" y="103587"/>
            <a:ext cx="939800" cy="9779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467" y="1435265"/>
            <a:ext cx="959105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Мероприятие «Государственная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команд Российской Федерации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»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МУ СШОР № 3 им. </a:t>
            </a:r>
            <a:r>
              <a:rPr lang="ru-RU" sz="18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В.И.Русанова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  выделено 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2 млн. 470,6 тыс. руб.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для приобретения спортивного оборудования и инвентаря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по видам спорта «Фристайл» и «Конькобежный спорт»</a:t>
            </a:r>
            <a:endParaRPr lang="ru-RU" sz="18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 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748" y="385257"/>
            <a:ext cx="9170119" cy="853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Национальный проект «Демография» </a:t>
            </a:r>
          </a:p>
          <a:p>
            <a:pPr algn="ctr" defTabSz="1425786"/>
            <a:r>
              <a:rPr lang="ru-RU" sz="2400" b="1" dirty="0" smtClean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</a:p>
        </p:txBody>
      </p:sp>
      <p:pic>
        <p:nvPicPr>
          <p:cNvPr id="1026" name="Picture 2" descr="C:\Users\RadchenkovAK\Pictures\Saved Pictures\IMG_20220725_152227_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1" y="3725863"/>
            <a:ext cx="2237130" cy="29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dchenkovAK\Pictures\Saved Pictures\IMG_20220725_152230_1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37" y="3725863"/>
            <a:ext cx="4049183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dchenkovAK\Pictures\Saved Pictures\IMG_20220725_152233_8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59" y="3725862"/>
            <a:ext cx="2277665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5668" y="146"/>
            <a:ext cx="11414234" cy="7559529"/>
          </a:xfrm>
          <a:prstGeom prst="rect">
            <a:avLst/>
          </a:prstGeom>
        </p:spPr>
      </p:pic>
      <p:pic>
        <p:nvPicPr>
          <p:cNvPr id="209720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68" y="520648"/>
            <a:ext cx="1662121" cy="566020"/>
          </a:xfrm>
          <a:prstGeom prst="rect">
            <a:avLst/>
          </a:prstGeom>
        </p:spPr>
      </p:pic>
      <p:sp>
        <p:nvSpPr>
          <p:cNvPr id="1048728" name="Прямоугольник 9"/>
          <p:cNvSpPr/>
          <p:nvPr/>
        </p:nvSpPr>
        <p:spPr>
          <a:xfrm>
            <a:off x="5253567" y="1453145"/>
            <a:ext cx="184706" cy="492432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2600" b="1" dirty="0">
              <a:ln w="17780" cmpd="sng">
                <a:solidFill>
                  <a:schemeClr val="bg2"/>
                </a:solidFill>
                <a:prstDash val="solid"/>
                <a:miter lim="800000"/>
              </a:ln>
            </a:endParaRPr>
          </a:p>
        </p:txBody>
      </p:sp>
      <p:sp>
        <p:nvSpPr>
          <p:cNvPr id="1048733" name="Shape 485"/>
          <p:cNvSpPr txBox="1"/>
          <p:nvPr/>
        </p:nvSpPr>
        <p:spPr>
          <a:xfrm>
            <a:off x="9815175" y="103587"/>
            <a:ext cx="939800" cy="9779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 marL="0" marR="0" indent="0" algn="l" defTabSz="57702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3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1pPr>
            <a:lvl2pPr marL="0" marR="0" indent="288511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2pPr>
            <a:lvl3pPr marL="0" marR="0" indent="57702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3pPr>
            <a:lvl4pPr marL="0" marR="0" indent="865532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4pPr>
            <a:lvl5pPr marL="0" marR="0" indent="1154043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5pPr>
            <a:lvl6pPr marL="0" marR="0" indent="1442555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6pPr>
            <a:lvl7pPr marL="0" marR="0" indent="173106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7pPr>
            <a:lvl8pPr marL="0" marR="0" indent="2019576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8pPr>
            <a:lvl9pPr marL="0" marR="0" indent="2308087" algn="l" defTabSz="8997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767" b="0" i="0" u="none" strike="noStrike" cap="none" spc="0" normalizeH="0" baseline="0">
                <a:ln>
                  <a:noFill/>
                </a:ln>
                <a:solidFill>
                  <a:srgbClr val="333639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6600" smtClean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fld>
            <a:endParaRPr lang="ru-RU"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467" y="1435265"/>
            <a:ext cx="959105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fontAlgn="ctr">
              <a:lnSpc>
                <a:spcPct val="115000"/>
              </a:lnSpc>
            </a:pP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Мероприятие «Государственная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команд Российской Федерации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»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МУ СШОР № 4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выделено 2 млн. 539,6 тыс. руб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. для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приобретения спортивного оборудования и инвентаря по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виду видам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спорта «Плавание» и «Триатлон» </a:t>
            </a:r>
          </a:p>
          <a:p>
            <a:pPr algn="just" defTabSz="755961" fontAlgn="ctr">
              <a:lnSpc>
                <a:spcPct val="115000"/>
              </a:lnSpc>
            </a:pP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  <a:p>
            <a:pPr algn="just" defTabSz="755961" fontAlgn="ctr">
              <a:lnSpc>
                <a:spcPct val="115000"/>
              </a:lnSpc>
            </a:pP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Roboto Light"/>
              </a:rPr>
              <a:t> 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748" y="385257"/>
            <a:ext cx="9170119" cy="853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Национальный проект «Демография» </a:t>
            </a:r>
          </a:p>
          <a:p>
            <a:pPr algn="ctr" defTabSz="1425786"/>
            <a:r>
              <a:rPr lang="ru-RU" sz="2400" b="1" dirty="0" smtClean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</a:p>
        </p:txBody>
      </p:sp>
      <p:pic>
        <p:nvPicPr>
          <p:cNvPr id="3074" name="Picture 2" descr="C:\Users\RadchenkovAK\Pictures\Saved Pictures\PHOTO-2022-07-22-10-24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70" y="3335234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dchenkovAK\Pictures\Saved Pictures\PHOTO-2022-07-22-10-24-37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67" y="3383571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dchenkovAK\Pictures\Saved Pictures\PHOTO-2022-07-22-10-24-38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3383571"/>
            <a:ext cx="23392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639"/>
      </a:dk1>
      <a:lt1>
        <a:srgbClr val="F4F5FC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2B75"/>
        </a:solidFill>
        <a:ln w="12700">
          <a:miter lim="400000"/>
        </a:ln>
      </a:spPr>
      <a:bodyPr lIns="27283" tIns="27283" rIns="27283" bIns="27283" anchor="ctr"/>
      <a:lstStyle>
        <a:defPPr algn="ctr">
          <a:defRPr sz="745">
            <a:solidFill>
              <a:srgbClr val="F4F5FC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noFill/>
        <a:ln w="6350" cap="flat">
          <a:solidFill>
            <a:srgbClr val="152B75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2466</Words>
  <Application>Microsoft Office PowerPoint</Application>
  <PresentationFormat>Произвольный</PresentationFormat>
  <Paragraphs>684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Ильина Елена Александровна</cp:lastModifiedBy>
  <cp:revision>337</cp:revision>
  <cp:lastPrinted>2022-04-04T05:53:54Z</cp:lastPrinted>
  <dcterms:modified xsi:type="dcterms:W3CDTF">2022-08-25T12:57:05Z</dcterms:modified>
</cp:coreProperties>
</file>