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558" r:id="rId3"/>
    <p:sldId id="559" r:id="rId4"/>
    <p:sldId id="560" r:id="rId5"/>
    <p:sldId id="593" r:id="rId6"/>
    <p:sldId id="561" r:id="rId7"/>
    <p:sldId id="520" r:id="rId8"/>
    <p:sldId id="562" r:id="rId9"/>
    <p:sldId id="611" r:id="rId10"/>
    <p:sldId id="594" r:id="rId11"/>
    <p:sldId id="610" r:id="rId12"/>
    <p:sldId id="566" r:id="rId13"/>
    <p:sldId id="568" r:id="rId14"/>
    <p:sldId id="569" r:id="rId15"/>
    <p:sldId id="453" r:id="rId16"/>
    <p:sldId id="595" r:id="rId17"/>
    <p:sldId id="571" r:id="rId18"/>
    <p:sldId id="597" r:id="rId19"/>
    <p:sldId id="598" r:id="rId20"/>
    <p:sldId id="596" r:id="rId21"/>
    <p:sldId id="599" r:id="rId22"/>
    <p:sldId id="575" r:id="rId23"/>
    <p:sldId id="579" r:id="rId24"/>
    <p:sldId id="600" r:id="rId25"/>
    <p:sldId id="601" r:id="rId26"/>
    <p:sldId id="602" r:id="rId27"/>
    <p:sldId id="603" r:id="rId28"/>
    <p:sldId id="604" r:id="rId29"/>
    <p:sldId id="606" r:id="rId30"/>
    <p:sldId id="607" r:id="rId31"/>
    <p:sldId id="582" r:id="rId32"/>
    <p:sldId id="609" r:id="rId33"/>
    <p:sldId id="608" r:id="rId34"/>
    <p:sldId id="508" r:id="rId35"/>
  </p:sldIdLst>
  <p:sldSz cx="13439775" cy="7559675"/>
  <p:notesSz cx="6858000" cy="9144000"/>
  <p:defaultTextStyle>
    <a:defPPr>
      <a:defRPr lang="ru-RU"/>
    </a:defPPr>
    <a:lvl1pPr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marL="457200" indent="-169863"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marL="914400" indent="-338138"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marL="1371600" indent="-506413"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marL="1828800" indent="-676275"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6pPr>
    <a:lvl7pPr marL="2743200" algn="l" defTabSz="914400" rtl="0" eaLnBrk="1" latinLnBrk="0" hangingPunct="1"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7pPr>
    <a:lvl8pPr marL="3200400" algn="l" defTabSz="914400" rtl="0" eaLnBrk="1" latinLnBrk="0" hangingPunct="1"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8pPr>
    <a:lvl9pPr marL="3657600" algn="l" defTabSz="914400" rtl="0" eaLnBrk="1" latinLnBrk="0" hangingPunct="1"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3DEFB"/>
    <a:srgbClr val="D60000"/>
    <a:srgbClr val="004F9F"/>
    <a:srgbClr val="152B75"/>
    <a:srgbClr val="1C89BA"/>
    <a:srgbClr val="66CCFF"/>
    <a:srgbClr val="99CCFF"/>
    <a:srgbClr val="463A9C"/>
    <a:srgbClr val="8BB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F8CFCC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FE7D4"/>
          </a:solidFill>
        </a:fill>
      </a:tcStyle>
    </a:wholeTbl>
    <a:band2H>
      <a:tcTxStyle/>
      <a:tcStyle>
        <a:tcBdr/>
        <a:fill>
          <a:solidFill>
            <a:srgbClr val="E9F3EB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E2E4E7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4F5FC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5FC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27"/>
  </p:normalViewPr>
  <p:slideViewPr>
    <p:cSldViewPr snapToGrid="0" snapToObjects="1">
      <p:cViewPr varScale="1">
        <p:scale>
          <a:sx n="74" d="100"/>
          <a:sy n="74" d="100"/>
        </p:scale>
        <p:origin x="1171" y="110"/>
      </p:cViewPr>
      <p:guideLst>
        <p:guide orient="horz" pos="2381"/>
        <p:guide pos="4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3\&#1088;&#1072;&#1089;&#1095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3\&#1088;&#1072;&#1089;&#1095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3\&#1088;&#1072;&#1089;&#1095;&#1077;&#1090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3\&#1088;&#1072;&#1089;&#1095;&#1077;&#1090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3\&#1088;&#1072;&#1089;&#1095;&#1077;&#1090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3\&#1088;&#1072;&#1089;&#1095;&#1077;&#1090;&#109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2%20&#1053;&#1072;%20&#1072;&#1074;&#1075;&#1091;&#1089;&#1090;&#1086;&#1074;&#1089;&#1082;&#1091;&#1102;\&#1088;&#1072;&#1073;&#1086;&#1095;&#1080;&#108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3\&#1088;&#1072;&#1089;&#1095;&#1077;&#1090;&#1099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cuments\&#1059;&#1043;\&#1040;&#1074;&#1075;&#1091;&#1089;&#1090;&#1086;&#1074;&#1089;&#1082;&#1072;&#1103;%20&#1082;&#1086;&#1085;&#1092;&#1077;&#1088;&#1077;&#1085;&#1094;&#1080;&#1103;\2023\&#1088;&#1072;&#1089;&#1095;&#1077;&#1090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42839055017192E-2"/>
          <c:y val="9.5771781166835213E-2"/>
          <c:w val="0.58115585073240328"/>
          <c:h val="0.79333286017573834"/>
        </c:manualLayout>
      </c:layout>
      <c:pie3DChart>
        <c:varyColors val="1"/>
        <c:ser>
          <c:idx val="0"/>
          <c:order val="0"/>
          <c:explosion val="14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Дошкольные образовательные организации</c:v>
                </c:pt>
                <c:pt idx="1">
                  <c:v>Общеобразовательные организации</c:v>
                </c:pt>
                <c:pt idx="2">
                  <c:v>Организации дополнительного образования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156</c:v>
                </c:pt>
                <c:pt idx="1">
                  <c:v>84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A-4F49-A4C9-7D38B63F9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946698094987346"/>
          <c:y val="5.7986742978783021E-2"/>
          <c:w val="0.32053301905012649"/>
          <c:h val="0.7752225336099706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'охват МДОУ'!$A$41</c:f>
              <c:strCache>
                <c:ptCount val="1"/>
                <c:pt idx="0">
                  <c:v>Количество детей в МДОУ (чел.)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'охват МДОУ'!$B$40:$F$40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'охват МДОУ'!$B$41:$F$41</c:f>
              <c:numCache>
                <c:formatCode>General</c:formatCode>
                <c:ptCount val="5"/>
                <c:pt idx="0">
                  <c:v>36066</c:v>
                </c:pt>
                <c:pt idx="1">
                  <c:v>36526</c:v>
                </c:pt>
                <c:pt idx="2">
                  <c:v>36722</c:v>
                </c:pt>
                <c:pt idx="3">
                  <c:v>35758</c:v>
                </c:pt>
                <c:pt idx="4">
                  <c:v>34499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C-4CCD-85BF-023B23780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28000"/>
        <c:axId val="125335744"/>
      </c:barChart>
      <c:lineChart>
        <c:grouping val="standard"/>
        <c:varyColors val="0"/>
        <c:ser>
          <c:idx val="1"/>
          <c:order val="1"/>
          <c:tx>
            <c:strRef>
              <c:f>'охват МДОУ'!$A$42</c:f>
              <c:strCache>
                <c:ptCount val="1"/>
                <c:pt idx="0">
                  <c:v>Доля детей, охваченных услугами дошкольного образования от 0 до 7 лет, от общего количества детей в МДОУ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'охват МДОУ'!$B$40:$F$40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'охват МДОУ'!$B$42:$F$42</c:f>
              <c:numCache>
                <c:formatCode>General</c:formatCode>
                <c:ptCount val="5"/>
                <c:pt idx="0">
                  <c:v>70.400000000000006</c:v>
                </c:pt>
                <c:pt idx="1">
                  <c:v>71.3</c:v>
                </c:pt>
                <c:pt idx="2">
                  <c:v>73.8</c:v>
                </c:pt>
                <c:pt idx="3">
                  <c:v>85.7</c:v>
                </c:pt>
                <c:pt idx="4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6C-4CCD-85BF-023B23780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30880"/>
        <c:axId val="125336320"/>
      </c:lineChart>
      <c:catAx>
        <c:axId val="12972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335744"/>
        <c:crosses val="autoZero"/>
        <c:auto val="1"/>
        <c:lblAlgn val="ctr"/>
        <c:lblOffset val="100"/>
        <c:noMultiLvlLbl val="0"/>
      </c:catAx>
      <c:valAx>
        <c:axId val="125335744"/>
        <c:scaling>
          <c:orientation val="minMax"/>
          <c:max val="5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29728000"/>
        <c:crosses val="autoZero"/>
        <c:crossBetween val="between"/>
      </c:valAx>
      <c:valAx>
        <c:axId val="125336320"/>
        <c:scaling>
          <c:orientation val="minMax"/>
          <c:max val="9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74330880"/>
        <c:crosses val="max"/>
        <c:crossBetween val="between"/>
      </c:valAx>
      <c:catAx>
        <c:axId val="174330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3632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очередники!$A$110</c:f>
              <c:strCache>
                <c:ptCount val="1"/>
                <c:pt idx="0">
                  <c:v>Количество очередников (чел.)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очередники!$B$109:$F$109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очередники!$B$110:$F$110</c:f>
              <c:numCache>
                <c:formatCode>General</c:formatCode>
                <c:ptCount val="5"/>
                <c:pt idx="0">
                  <c:v>14565</c:v>
                </c:pt>
                <c:pt idx="1">
                  <c:v>12549</c:v>
                </c:pt>
                <c:pt idx="2">
                  <c:v>9206</c:v>
                </c:pt>
                <c:pt idx="3">
                  <c:v>8233</c:v>
                </c:pt>
                <c:pt idx="4">
                  <c:v>7061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1-4DEC-857B-7A4FCC873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74332416"/>
        <c:axId val="174654016"/>
      </c:barChart>
      <c:catAx>
        <c:axId val="17433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54016"/>
        <c:crosses val="autoZero"/>
        <c:auto val="1"/>
        <c:lblAlgn val="ctr"/>
        <c:lblOffset val="100"/>
        <c:noMultiLvlLbl val="0"/>
      </c:catAx>
      <c:valAx>
        <c:axId val="17465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3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очередники!$A$82</c:f>
              <c:strCache>
                <c:ptCount val="1"/>
                <c:pt idx="0">
                  <c:v>Кол-во детей с ОВЗ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очередники!$B$81:$F$81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очередники!$B$82:$F$82</c:f>
              <c:numCache>
                <c:formatCode>General</c:formatCode>
                <c:ptCount val="5"/>
                <c:pt idx="0">
                  <c:v>6522</c:v>
                </c:pt>
                <c:pt idx="1">
                  <c:v>7087</c:v>
                </c:pt>
                <c:pt idx="2">
                  <c:v>7701</c:v>
                </c:pt>
                <c:pt idx="3">
                  <c:v>8349</c:v>
                </c:pt>
                <c:pt idx="4">
                  <c:v>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8-4177-9C8F-E2C93DCF7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3412352"/>
        <c:axId val="174656896"/>
      </c:barChart>
      <c:catAx>
        <c:axId val="1734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56896"/>
        <c:crosses val="autoZero"/>
        <c:auto val="1"/>
        <c:lblAlgn val="ctr"/>
        <c:lblOffset val="100"/>
        <c:noMultiLvlLbl val="0"/>
      </c:catAx>
      <c:valAx>
        <c:axId val="17465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4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'численность в школах'!$A$76</c:f>
              <c:strCache>
                <c:ptCount val="1"/>
                <c:pt idx="0">
                  <c:v>Численность обучающихся в общеобразовательных организациях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'численность в школах'!$B$75:$F$75</c:f>
              <c:strCache>
                <c:ptCount val="5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</c:strCache>
            </c:strRef>
          </c:cat>
          <c:val>
            <c:numRef>
              <c:f>'численность в школах'!$B$76:$F$76</c:f>
              <c:numCache>
                <c:formatCode>#,##0</c:formatCode>
                <c:ptCount val="5"/>
                <c:pt idx="0">
                  <c:v>63249</c:v>
                </c:pt>
                <c:pt idx="1">
                  <c:v>65131</c:v>
                </c:pt>
                <c:pt idx="2" formatCode="General">
                  <c:v>64791</c:v>
                </c:pt>
                <c:pt idx="3" formatCode="General">
                  <c:v>66829</c:v>
                </c:pt>
                <c:pt idx="4" formatCode="General">
                  <c:v>69076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2-4903-B68B-46668A4DA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738944"/>
        <c:axId val="174660352"/>
      </c:barChart>
      <c:lineChart>
        <c:grouping val="standard"/>
        <c:varyColors val="0"/>
        <c:ser>
          <c:idx val="1"/>
          <c:order val="1"/>
          <c:tx>
            <c:strRef>
              <c:f>'численность в школах'!$A$77</c:f>
              <c:strCache>
                <c:ptCount val="1"/>
                <c:pt idx="0">
                  <c:v>Количество детей, получающих образование вне организации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'численность в школах'!$B$75:$F$75</c:f>
              <c:strCache>
                <c:ptCount val="5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</c:strCache>
            </c:strRef>
          </c:cat>
          <c:val>
            <c:numRef>
              <c:f>'численность в школах'!$B$77:$F$77</c:f>
              <c:numCache>
                <c:formatCode>#,##0</c:formatCode>
                <c:ptCount val="5"/>
                <c:pt idx="0">
                  <c:v>93</c:v>
                </c:pt>
                <c:pt idx="1">
                  <c:v>113</c:v>
                </c:pt>
                <c:pt idx="2" formatCode="General">
                  <c:v>63</c:v>
                </c:pt>
                <c:pt idx="3" formatCode="General">
                  <c:v>677</c:v>
                </c:pt>
                <c:pt idx="4" formatCode="General">
                  <c:v>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32-4903-B68B-46668A4DA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777344"/>
        <c:axId val="174660928"/>
      </c:lineChart>
      <c:catAx>
        <c:axId val="17473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4660352"/>
        <c:crosses val="autoZero"/>
        <c:auto val="1"/>
        <c:lblAlgn val="ctr"/>
        <c:lblOffset val="100"/>
        <c:noMultiLvlLbl val="0"/>
      </c:catAx>
      <c:valAx>
        <c:axId val="1746603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74738944"/>
        <c:crosses val="autoZero"/>
        <c:crossBetween val="between"/>
      </c:valAx>
      <c:valAx>
        <c:axId val="174660928"/>
        <c:scaling>
          <c:orientation val="minMax"/>
          <c:max val="2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crossAx val="174777344"/>
        <c:crosses val="max"/>
        <c:crossBetween val="between"/>
        <c:minorUnit val="50"/>
      </c:valAx>
      <c:catAx>
        <c:axId val="17477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66092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2.4031855841957925E-2"/>
          <c:y val="0.82924925086945622"/>
          <c:w val="0.95420798742967516"/>
          <c:h val="0.1503982230802453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62435835871396E-2"/>
          <c:y val="3.8298859416387984E-2"/>
          <c:w val="0.68091804313934445"/>
          <c:h val="0.84967096042398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'численность в школах'!$A$137</c:f>
              <c:strCache>
                <c:ptCount val="1"/>
                <c:pt idx="0">
                  <c:v>Количество обучающихся в классах  для детей с ОВЗ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'численность в школах'!$B$136:$F$136</c:f>
              <c:strCache>
                <c:ptCount val="5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</c:strCache>
            </c:strRef>
          </c:cat>
          <c:val>
            <c:numRef>
              <c:f>'численность в школах'!$B$137:$F$137</c:f>
              <c:numCache>
                <c:formatCode>General</c:formatCode>
                <c:ptCount val="5"/>
                <c:pt idx="0">
                  <c:v>1451</c:v>
                </c:pt>
                <c:pt idx="1">
                  <c:v>1446</c:v>
                </c:pt>
                <c:pt idx="2">
                  <c:v>1415</c:v>
                </c:pt>
                <c:pt idx="3">
                  <c:v>1367</c:v>
                </c:pt>
                <c:pt idx="4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F-4C51-93F6-09D527FF2EC4}"/>
            </c:ext>
          </c:extLst>
        </c:ser>
        <c:ser>
          <c:idx val="1"/>
          <c:order val="1"/>
          <c:tx>
            <c:strRef>
              <c:f>'численность в школах'!$A$138</c:f>
              <c:strCache>
                <c:ptCount val="1"/>
                <c:pt idx="0">
                  <c:v>Количество обучающихся с ОВЗ на инклюзии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'численность в школах'!$B$136:$F$136</c:f>
              <c:strCache>
                <c:ptCount val="5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</c:strCache>
            </c:strRef>
          </c:cat>
          <c:val>
            <c:numRef>
              <c:f>'численность в школах'!$B$138:$F$138</c:f>
              <c:numCache>
                <c:formatCode>General</c:formatCode>
                <c:ptCount val="5"/>
                <c:pt idx="0">
                  <c:v>456</c:v>
                </c:pt>
                <c:pt idx="1">
                  <c:v>556</c:v>
                </c:pt>
                <c:pt idx="2">
                  <c:v>645</c:v>
                </c:pt>
                <c:pt idx="3">
                  <c:v>694</c:v>
                </c:pt>
                <c:pt idx="4">
                  <c:v>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F-4C51-93F6-09D527FF2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01024"/>
        <c:axId val="174909120"/>
      </c:barChart>
      <c:lineChart>
        <c:grouping val="standard"/>
        <c:varyColors val="0"/>
        <c:ser>
          <c:idx val="2"/>
          <c:order val="2"/>
          <c:tx>
            <c:strRef>
              <c:f>'численность в школах'!$A$139</c:f>
              <c:strCache>
                <c:ptCount val="1"/>
                <c:pt idx="0">
                  <c:v>Всего детей с ОВЗ</c:v>
                </c:pt>
              </c:strCache>
            </c:strRef>
          </c:tx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'численность в школах'!$B$136:$F$136</c:f>
              <c:strCache>
                <c:ptCount val="5"/>
                <c:pt idx="0">
                  <c:v>2018/2019</c:v>
                </c:pt>
                <c:pt idx="1">
                  <c:v>2019/2020</c:v>
                </c:pt>
                <c:pt idx="2">
                  <c:v>2020/2021</c:v>
                </c:pt>
                <c:pt idx="3">
                  <c:v>2021/2022</c:v>
                </c:pt>
                <c:pt idx="4">
                  <c:v>2022/2023</c:v>
                </c:pt>
              </c:strCache>
            </c:strRef>
          </c:cat>
          <c:val>
            <c:numRef>
              <c:f>'численность в школах'!$B$139:$F$139</c:f>
              <c:numCache>
                <c:formatCode>General</c:formatCode>
                <c:ptCount val="5"/>
                <c:pt idx="0">
                  <c:v>1907</c:v>
                </c:pt>
                <c:pt idx="1">
                  <c:v>2002</c:v>
                </c:pt>
                <c:pt idx="2">
                  <c:v>2060</c:v>
                </c:pt>
                <c:pt idx="3">
                  <c:v>2061</c:v>
                </c:pt>
                <c:pt idx="4">
                  <c:v>2236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FF-4C51-93F6-09D527FF2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01024"/>
        <c:axId val="174909120"/>
      </c:lineChart>
      <c:catAx>
        <c:axId val="17440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4909120"/>
        <c:crosses val="autoZero"/>
        <c:auto val="1"/>
        <c:lblAlgn val="ctr"/>
        <c:lblOffset val="100"/>
        <c:noMultiLvlLbl val="0"/>
      </c:catAx>
      <c:valAx>
        <c:axId val="17490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40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92485275394371"/>
          <c:y val="0.275349139401525"/>
          <c:w val="0.26007506087586801"/>
          <c:h val="0.69422053963142349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Средние значения удовлетворенности обучающихся помощью в выборе профессии*</a:t>
            </a:r>
          </a:p>
        </c:rich>
      </c:tx>
      <c:layout>
        <c:manualLayout>
          <c:xMode val="edge"/>
          <c:yMode val="edge"/>
          <c:x val="0.26738951393922394"/>
          <c:y val="0.86757934022811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096039887735715E-2"/>
          <c:y val="4.5325478512765215E-2"/>
          <c:w val="0.94992844677225163"/>
          <c:h val="0.68640600484396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Лист1!$A$22</c:f>
              <c:strCache>
                <c:ptCount val="1"/>
                <c:pt idx="0">
                  <c:v>Удовлетоворенность обучающихся помощью в выборе профессии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4999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Лист1!$B$21:$D$21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Лист1!$B$22:$D$22</c:f>
              <c:numCache>
                <c:formatCode>General</c:formatCode>
                <c:ptCount val="3"/>
                <c:pt idx="0">
                  <c:v>3.03</c:v>
                </c:pt>
                <c:pt idx="1">
                  <c:v>3.18</c:v>
                </c:pt>
                <c:pt idx="2">
                  <c:v>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7-455B-8A70-04A0EEC28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569984"/>
        <c:axId val="174912000"/>
      </c:barChart>
      <c:catAx>
        <c:axId val="17456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4999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12000"/>
        <c:crosses val="autoZero"/>
        <c:auto val="1"/>
        <c:lblAlgn val="ctr"/>
        <c:lblOffset val="100"/>
        <c:noMultiLvlLbl val="0"/>
      </c:catAx>
      <c:valAx>
        <c:axId val="174912000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4999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56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кадры!$A$42</c:f>
              <c:strCache>
                <c:ptCount val="1"/>
                <c:pt idx="0">
                  <c:v>Численность педагогических работников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кадры!$B$41:$E$41</c:f>
              <c:strCache>
                <c:ptCount val="4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  <c:pt idx="3">
                  <c:v>2022/2023</c:v>
                </c:pt>
              </c:strCache>
            </c:strRef>
          </c:cat>
          <c:val>
            <c:numRef>
              <c:f>кадры!$B$42:$E$42</c:f>
              <c:numCache>
                <c:formatCode>General</c:formatCode>
                <c:ptCount val="4"/>
                <c:pt idx="0">
                  <c:v>8522</c:v>
                </c:pt>
                <c:pt idx="1">
                  <c:v>8329</c:v>
                </c:pt>
                <c:pt idx="2">
                  <c:v>9042</c:v>
                </c:pt>
                <c:pt idx="3">
                  <c:v>9172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7-46EB-8514-95A7CFBBC58F}"/>
            </c:ext>
          </c:extLst>
        </c:ser>
        <c:ser>
          <c:idx val="1"/>
          <c:order val="1"/>
          <c:tx>
            <c:strRef>
              <c:f>кадры!$A$43</c:f>
              <c:strCache>
                <c:ptCount val="1"/>
                <c:pt idx="0">
                  <c:v>Численность молодых специалистов на конец уч.года (со стажем работы от 0 до 5 лет)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кадры!$B$41:$E$41</c:f>
              <c:strCache>
                <c:ptCount val="4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  <c:pt idx="3">
                  <c:v>2022/2023</c:v>
                </c:pt>
              </c:strCache>
            </c:strRef>
          </c:cat>
          <c:val>
            <c:numRef>
              <c:f>кадры!$B$43:$E$43</c:f>
              <c:numCache>
                <c:formatCode>General</c:formatCode>
                <c:ptCount val="4"/>
                <c:pt idx="0">
                  <c:v>1070</c:v>
                </c:pt>
                <c:pt idx="1">
                  <c:v>1147</c:v>
                </c:pt>
                <c:pt idx="2">
                  <c:v>1189</c:v>
                </c:pt>
                <c:pt idx="3">
                  <c:v>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E7-46EB-8514-95A7CFBBC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347200"/>
        <c:axId val="125337600"/>
      </c:barChart>
      <c:catAx>
        <c:axId val="17534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5337600"/>
        <c:crosses val="autoZero"/>
        <c:auto val="1"/>
        <c:lblAlgn val="ctr"/>
        <c:lblOffset val="100"/>
        <c:noMultiLvlLbl val="0"/>
      </c:catAx>
      <c:valAx>
        <c:axId val="12533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34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584293537963165E-2"/>
          <c:y val="0.82822877767207381"/>
          <c:w val="0.9269529506413392"/>
          <c:h val="0.15459714274702785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кадры!$B$48</c:f>
              <c:strCache>
                <c:ptCount val="1"/>
                <c:pt idx="0">
                  <c:v>Количество вакансий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кадры!$A$49:$A$55</c:f>
              <c:strCache>
                <c:ptCount val="7"/>
                <c:pt idx="0">
                  <c:v>Учитель начальных классов</c:v>
                </c:pt>
                <c:pt idx="1">
                  <c:v>Учитель математики</c:v>
                </c:pt>
                <c:pt idx="2">
                  <c:v>Учитель английского языка</c:v>
                </c:pt>
                <c:pt idx="3">
                  <c:v>Учитель русского языка и литературы</c:v>
                </c:pt>
                <c:pt idx="4">
                  <c:v>Младший воспитатель</c:v>
                </c:pt>
                <c:pt idx="5">
                  <c:v>Воспитатель</c:v>
                </c:pt>
                <c:pt idx="6">
                  <c:v>Музыкальный руководитель</c:v>
                </c:pt>
              </c:strCache>
            </c:strRef>
          </c:cat>
          <c:val>
            <c:numRef>
              <c:f>кадры!$B$49:$B$55</c:f>
              <c:numCache>
                <c:formatCode>General</c:formatCode>
                <c:ptCount val="7"/>
                <c:pt idx="0">
                  <c:v>39</c:v>
                </c:pt>
                <c:pt idx="1">
                  <c:v>72</c:v>
                </c:pt>
                <c:pt idx="2">
                  <c:v>51.5</c:v>
                </c:pt>
                <c:pt idx="3">
                  <c:v>53.5</c:v>
                </c:pt>
                <c:pt idx="4">
                  <c:v>109</c:v>
                </c:pt>
                <c:pt idx="5">
                  <c:v>195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5-4BDF-9DBB-22FA76200A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175348224"/>
        <c:axId val="125339328"/>
      </c:barChart>
      <c:catAx>
        <c:axId val="1753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339328"/>
        <c:crosses val="autoZero"/>
        <c:auto val="1"/>
        <c:lblAlgn val="ctr"/>
        <c:lblOffset val="100"/>
        <c:noMultiLvlLbl val="0"/>
      </c:catAx>
      <c:valAx>
        <c:axId val="125339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534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70CF5-1065-474F-9E50-65CA766A24B1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C1E1BB-EA45-4B5E-B508-182DA889B31E}">
      <dgm:prSet phldrT="[Текст]"/>
      <dgm:spPr/>
      <dgm:t>
        <a:bodyPr/>
        <a:lstStyle/>
        <a:p>
          <a:r>
            <a:rPr lang="ru-RU" b="1" dirty="0"/>
            <a:t>ВПР</a:t>
          </a:r>
        </a:p>
      </dgm:t>
    </dgm:pt>
    <dgm:pt modelId="{04A0FE4E-4E11-48D4-BDA3-9A98FB4067FB}" type="parTrans" cxnId="{4318F525-77C1-4A68-99A4-F16A98BAA5DF}">
      <dgm:prSet/>
      <dgm:spPr/>
      <dgm:t>
        <a:bodyPr/>
        <a:lstStyle/>
        <a:p>
          <a:endParaRPr lang="ru-RU"/>
        </a:p>
      </dgm:t>
    </dgm:pt>
    <dgm:pt modelId="{6EE81A56-ACF2-4729-9728-0F590530F0AE}" type="sibTrans" cxnId="{4318F525-77C1-4A68-99A4-F16A98BAA5DF}">
      <dgm:prSet/>
      <dgm:spPr/>
      <dgm:t>
        <a:bodyPr/>
        <a:lstStyle/>
        <a:p>
          <a:endParaRPr lang="ru-RU"/>
        </a:p>
      </dgm:t>
    </dgm:pt>
    <dgm:pt modelId="{A0DAC96D-7B88-45EB-A500-6532C9EEEAF5}">
      <dgm:prSet phldrT="[Текст]"/>
      <dgm:spPr/>
      <dgm:t>
        <a:bodyPr/>
        <a:lstStyle/>
        <a:p>
          <a:r>
            <a:rPr lang="ru-RU" b="1" dirty="0"/>
            <a:t>ГИА </a:t>
          </a:r>
        </a:p>
        <a:p>
          <a:r>
            <a:rPr lang="ru-RU" dirty="0"/>
            <a:t>(ОГЭ и ЕГЭ)</a:t>
          </a:r>
        </a:p>
      </dgm:t>
    </dgm:pt>
    <dgm:pt modelId="{6F9E3299-3F94-4898-9E81-82AE6928037F}" type="parTrans" cxnId="{EACDC3C8-3FF4-45DF-B4A7-84789BCF43C4}">
      <dgm:prSet/>
      <dgm:spPr/>
      <dgm:t>
        <a:bodyPr/>
        <a:lstStyle/>
        <a:p>
          <a:endParaRPr lang="ru-RU"/>
        </a:p>
      </dgm:t>
    </dgm:pt>
    <dgm:pt modelId="{5BBE588B-1810-430B-9D91-89A37734570E}" type="sibTrans" cxnId="{EACDC3C8-3FF4-45DF-B4A7-84789BCF43C4}">
      <dgm:prSet/>
      <dgm:spPr/>
      <dgm:t>
        <a:bodyPr/>
        <a:lstStyle/>
        <a:p>
          <a:endParaRPr lang="ru-RU"/>
        </a:p>
      </dgm:t>
    </dgm:pt>
    <dgm:pt modelId="{4298114F-BE55-4A7E-91B4-6EA683E4BB17}">
      <dgm:prSet phldrT="[Текст]"/>
      <dgm:spPr/>
      <dgm:t>
        <a:bodyPr/>
        <a:lstStyle/>
        <a:p>
          <a:r>
            <a:rPr lang="ru-RU" b="1" dirty="0"/>
            <a:t>НИКО</a:t>
          </a:r>
        </a:p>
      </dgm:t>
    </dgm:pt>
    <dgm:pt modelId="{A44350D0-5A9E-4527-80F7-47F862658022}" type="parTrans" cxnId="{1D55E632-FBA6-4D74-A3B8-3E99AC221900}">
      <dgm:prSet/>
      <dgm:spPr/>
      <dgm:t>
        <a:bodyPr/>
        <a:lstStyle/>
        <a:p>
          <a:endParaRPr lang="ru-RU"/>
        </a:p>
      </dgm:t>
    </dgm:pt>
    <dgm:pt modelId="{0FC155C6-FBB5-4D6E-B2DD-2A6C6DC9F61F}" type="sibTrans" cxnId="{1D55E632-FBA6-4D74-A3B8-3E99AC221900}">
      <dgm:prSet/>
      <dgm:spPr/>
      <dgm:t>
        <a:bodyPr/>
        <a:lstStyle/>
        <a:p>
          <a:endParaRPr lang="ru-RU"/>
        </a:p>
      </dgm:t>
    </dgm:pt>
    <dgm:pt modelId="{2C49FB62-94A0-450C-A4C7-71EF51C2BF86}">
      <dgm:prSet phldrT="[Текст]"/>
      <dgm:spPr/>
      <dgm:t>
        <a:bodyPr/>
        <a:lstStyle/>
        <a:p>
          <a:r>
            <a:rPr lang="ru-RU" b="1" dirty="0"/>
            <a:t>ФГ </a:t>
          </a:r>
          <a:endParaRPr lang="en-US" b="1" dirty="0"/>
        </a:p>
        <a:p>
          <a:r>
            <a:rPr lang="ru-RU" dirty="0"/>
            <a:t>(по модели </a:t>
          </a:r>
          <a:r>
            <a:rPr lang="en-US" dirty="0"/>
            <a:t>PISA)</a:t>
          </a:r>
          <a:endParaRPr lang="ru-RU" dirty="0"/>
        </a:p>
      </dgm:t>
    </dgm:pt>
    <dgm:pt modelId="{D67C5E22-F40E-4F97-8CDB-1DA8A3CC9DB7}" type="parTrans" cxnId="{1233ACE8-6D2E-4DB2-9F28-8041689E8245}">
      <dgm:prSet/>
      <dgm:spPr/>
      <dgm:t>
        <a:bodyPr/>
        <a:lstStyle/>
        <a:p>
          <a:endParaRPr lang="ru-RU"/>
        </a:p>
      </dgm:t>
    </dgm:pt>
    <dgm:pt modelId="{AAD4447C-42EF-4562-8BAF-2F2B86D358DD}" type="sibTrans" cxnId="{1233ACE8-6D2E-4DB2-9F28-8041689E8245}">
      <dgm:prSet/>
      <dgm:spPr/>
      <dgm:t>
        <a:bodyPr/>
        <a:lstStyle/>
        <a:p>
          <a:endParaRPr lang="ru-RU"/>
        </a:p>
      </dgm:t>
    </dgm:pt>
    <dgm:pt modelId="{A15456C7-DD70-456A-850B-60CA6261AAD3}" type="pres">
      <dgm:prSet presAssocID="{96170CF5-1065-474F-9E50-65CA766A24B1}" presName="matrix" presStyleCnt="0">
        <dgm:presLayoutVars>
          <dgm:chMax val="1"/>
          <dgm:dir/>
          <dgm:resizeHandles val="exact"/>
        </dgm:presLayoutVars>
      </dgm:prSet>
      <dgm:spPr/>
    </dgm:pt>
    <dgm:pt modelId="{545CD33E-279E-441F-9D5C-3CFBAEE0C2E2}" type="pres">
      <dgm:prSet presAssocID="{96170CF5-1065-474F-9E50-65CA766A24B1}" presName="diamond" presStyleLbl="bgShp" presStyleIdx="0" presStyleCnt="1"/>
      <dgm:spPr/>
    </dgm:pt>
    <dgm:pt modelId="{511A87B8-E2D6-4B5B-AB7D-170D1CFE07BB}" type="pres">
      <dgm:prSet presAssocID="{96170CF5-1065-474F-9E50-65CA766A24B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5E6DE7-2A76-4593-AC39-0E0E942A0BFD}" type="pres">
      <dgm:prSet presAssocID="{96170CF5-1065-474F-9E50-65CA766A24B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53ADAF5-55EF-4D10-9C04-56B961FB5318}" type="pres">
      <dgm:prSet presAssocID="{96170CF5-1065-474F-9E50-65CA766A24B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BB91E28-E2F4-4FF1-B03E-83EBD19A4011}" type="pres">
      <dgm:prSet presAssocID="{96170CF5-1065-474F-9E50-65CA766A24B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318F525-77C1-4A68-99A4-F16A98BAA5DF}" srcId="{96170CF5-1065-474F-9E50-65CA766A24B1}" destId="{2BC1E1BB-EA45-4B5E-B508-182DA889B31E}" srcOrd="0" destOrd="0" parTransId="{04A0FE4E-4E11-48D4-BDA3-9A98FB4067FB}" sibTransId="{6EE81A56-ACF2-4729-9728-0F590530F0AE}"/>
    <dgm:cxn modelId="{1D55E632-FBA6-4D74-A3B8-3E99AC221900}" srcId="{96170CF5-1065-474F-9E50-65CA766A24B1}" destId="{4298114F-BE55-4A7E-91B4-6EA683E4BB17}" srcOrd="2" destOrd="0" parTransId="{A44350D0-5A9E-4527-80F7-47F862658022}" sibTransId="{0FC155C6-FBB5-4D6E-B2DD-2A6C6DC9F61F}"/>
    <dgm:cxn modelId="{C9215B5B-6778-455E-8DEC-22D35E0AF143}" type="presOf" srcId="{4298114F-BE55-4A7E-91B4-6EA683E4BB17}" destId="{653ADAF5-55EF-4D10-9C04-56B961FB5318}" srcOrd="0" destOrd="0" presId="urn:microsoft.com/office/officeart/2005/8/layout/matrix3"/>
    <dgm:cxn modelId="{46B95448-D21D-414B-A70D-CD35CD008B5D}" type="presOf" srcId="{96170CF5-1065-474F-9E50-65CA766A24B1}" destId="{A15456C7-DD70-456A-850B-60CA6261AAD3}" srcOrd="0" destOrd="0" presId="urn:microsoft.com/office/officeart/2005/8/layout/matrix3"/>
    <dgm:cxn modelId="{C6E26877-FA8D-4527-9ADD-023322E403D2}" type="presOf" srcId="{2C49FB62-94A0-450C-A4C7-71EF51C2BF86}" destId="{EBB91E28-E2F4-4FF1-B03E-83EBD19A4011}" srcOrd="0" destOrd="0" presId="urn:microsoft.com/office/officeart/2005/8/layout/matrix3"/>
    <dgm:cxn modelId="{BFD50D94-3ED4-4A15-B157-D5C7E6AEF139}" type="presOf" srcId="{2BC1E1BB-EA45-4B5E-B508-182DA889B31E}" destId="{511A87B8-E2D6-4B5B-AB7D-170D1CFE07BB}" srcOrd="0" destOrd="0" presId="urn:microsoft.com/office/officeart/2005/8/layout/matrix3"/>
    <dgm:cxn modelId="{EACDC3C8-3FF4-45DF-B4A7-84789BCF43C4}" srcId="{96170CF5-1065-474F-9E50-65CA766A24B1}" destId="{A0DAC96D-7B88-45EB-A500-6532C9EEEAF5}" srcOrd="1" destOrd="0" parTransId="{6F9E3299-3F94-4898-9E81-82AE6928037F}" sibTransId="{5BBE588B-1810-430B-9D91-89A37734570E}"/>
    <dgm:cxn modelId="{4B95D7DE-6891-481E-917B-D9F1F45452E7}" type="presOf" srcId="{A0DAC96D-7B88-45EB-A500-6532C9EEEAF5}" destId="{4D5E6DE7-2A76-4593-AC39-0E0E942A0BFD}" srcOrd="0" destOrd="0" presId="urn:microsoft.com/office/officeart/2005/8/layout/matrix3"/>
    <dgm:cxn modelId="{1233ACE8-6D2E-4DB2-9F28-8041689E8245}" srcId="{96170CF5-1065-474F-9E50-65CA766A24B1}" destId="{2C49FB62-94A0-450C-A4C7-71EF51C2BF86}" srcOrd="3" destOrd="0" parTransId="{D67C5E22-F40E-4F97-8CDB-1DA8A3CC9DB7}" sibTransId="{AAD4447C-42EF-4562-8BAF-2F2B86D358DD}"/>
    <dgm:cxn modelId="{3F39A7ED-2CA8-48A6-A742-FFDC9165E289}" type="presParOf" srcId="{A15456C7-DD70-456A-850B-60CA6261AAD3}" destId="{545CD33E-279E-441F-9D5C-3CFBAEE0C2E2}" srcOrd="0" destOrd="0" presId="urn:microsoft.com/office/officeart/2005/8/layout/matrix3"/>
    <dgm:cxn modelId="{90F7B77B-F4FA-4193-9CB0-D4E4CE5D51CC}" type="presParOf" srcId="{A15456C7-DD70-456A-850B-60CA6261AAD3}" destId="{511A87B8-E2D6-4B5B-AB7D-170D1CFE07BB}" srcOrd="1" destOrd="0" presId="urn:microsoft.com/office/officeart/2005/8/layout/matrix3"/>
    <dgm:cxn modelId="{67ECD3CC-C5FC-4929-966B-DC464BFD38FB}" type="presParOf" srcId="{A15456C7-DD70-456A-850B-60CA6261AAD3}" destId="{4D5E6DE7-2A76-4593-AC39-0E0E942A0BFD}" srcOrd="2" destOrd="0" presId="urn:microsoft.com/office/officeart/2005/8/layout/matrix3"/>
    <dgm:cxn modelId="{9A6BE3E8-3410-403A-8E56-9F3D5D71521D}" type="presParOf" srcId="{A15456C7-DD70-456A-850B-60CA6261AAD3}" destId="{653ADAF5-55EF-4D10-9C04-56B961FB5318}" srcOrd="3" destOrd="0" presId="urn:microsoft.com/office/officeart/2005/8/layout/matrix3"/>
    <dgm:cxn modelId="{7F94388B-450F-4874-B2AB-4C6B7C6B33FC}" type="presParOf" srcId="{A15456C7-DD70-456A-850B-60CA6261AAD3}" destId="{EBB91E28-E2F4-4FF1-B03E-83EBD19A401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EF9AA-C52A-4F7A-B3B9-0A62EF88F484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/>
    </dgm:pt>
    <dgm:pt modelId="{28051395-692F-4F55-B682-0088AEA1D5EA}">
      <dgm:prSet phldrT="[Текст]" custT="1"/>
      <dgm:spPr/>
      <dgm:t>
        <a:bodyPr/>
        <a:lstStyle/>
        <a:p>
          <a:r>
            <a:rPr lang="ru-RU" sz="2400" b="1" dirty="0"/>
            <a:t>Физическая безопасность</a:t>
          </a:r>
        </a:p>
      </dgm:t>
    </dgm:pt>
    <dgm:pt modelId="{BAD45D21-8BD3-4649-91C0-150857F3CD54}" type="parTrans" cxnId="{11308BC6-D1DB-4C3C-B9C1-0A58FE9E2FA8}">
      <dgm:prSet/>
      <dgm:spPr/>
      <dgm:t>
        <a:bodyPr/>
        <a:lstStyle/>
        <a:p>
          <a:endParaRPr lang="ru-RU"/>
        </a:p>
      </dgm:t>
    </dgm:pt>
    <dgm:pt modelId="{4AA43ED8-17F2-4815-A66A-39DA14D034F1}" type="sibTrans" cxnId="{11308BC6-D1DB-4C3C-B9C1-0A58FE9E2FA8}">
      <dgm:prSet/>
      <dgm:spPr/>
      <dgm:t>
        <a:bodyPr/>
        <a:lstStyle/>
        <a:p>
          <a:endParaRPr lang="ru-RU"/>
        </a:p>
      </dgm:t>
    </dgm:pt>
    <dgm:pt modelId="{9EDDE2E3-6BF7-4CED-A825-1849631888BF}">
      <dgm:prSet phldrT="[Текст]" custT="1"/>
      <dgm:spPr/>
      <dgm:t>
        <a:bodyPr/>
        <a:lstStyle/>
        <a:p>
          <a:pPr algn="ctr"/>
          <a:r>
            <a:rPr lang="ru-RU" sz="2400" b="1" dirty="0"/>
            <a:t>Социально-психологическая безопасность</a:t>
          </a:r>
        </a:p>
      </dgm:t>
    </dgm:pt>
    <dgm:pt modelId="{F16AF083-4993-4AF6-9B11-4CC0A2E969BF}" type="parTrans" cxnId="{C41EC81F-EDC6-418F-BF67-4666E9A7D42F}">
      <dgm:prSet/>
      <dgm:spPr/>
      <dgm:t>
        <a:bodyPr/>
        <a:lstStyle/>
        <a:p>
          <a:endParaRPr lang="ru-RU"/>
        </a:p>
      </dgm:t>
    </dgm:pt>
    <dgm:pt modelId="{68B63DF3-1FB0-4C2E-9318-499F7CD083F6}" type="sibTrans" cxnId="{C41EC81F-EDC6-418F-BF67-4666E9A7D42F}">
      <dgm:prSet/>
      <dgm:spPr/>
      <dgm:t>
        <a:bodyPr/>
        <a:lstStyle/>
        <a:p>
          <a:endParaRPr lang="ru-RU"/>
        </a:p>
      </dgm:t>
    </dgm:pt>
    <dgm:pt modelId="{3A8D8C56-9CA1-4A72-A379-09CEBC5CFF25}" type="pres">
      <dgm:prSet presAssocID="{431EF9AA-C52A-4F7A-B3B9-0A62EF88F484}" presName="compositeShape" presStyleCnt="0">
        <dgm:presLayoutVars>
          <dgm:chMax val="7"/>
          <dgm:dir/>
          <dgm:resizeHandles val="exact"/>
        </dgm:presLayoutVars>
      </dgm:prSet>
      <dgm:spPr/>
    </dgm:pt>
    <dgm:pt modelId="{8B0F519A-9A19-42B0-AC28-5291D38AB680}" type="pres">
      <dgm:prSet presAssocID="{28051395-692F-4F55-B682-0088AEA1D5EA}" presName="circ1" presStyleLbl="vennNode1" presStyleIdx="0" presStyleCnt="2" custScaleX="185122" custLinFactNeighborX="-13503" custLinFactNeighborY="36"/>
      <dgm:spPr/>
    </dgm:pt>
    <dgm:pt modelId="{1F62863E-052B-4468-8F4A-4D7B14C61973}" type="pres">
      <dgm:prSet presAssocID="{28051395-692F-4F55-B682-0088AEA1D5E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A7EE8B-7311-420F-A32F-6F94749EB918}" type="pres">
      <dgm:prSet presAssocID="{9EDDE2E3-6BF7-4CED-A825-1849631888BF}" presName="circ2" presStyleLbl="vennNode1" presStyleIdx="1" presStyleCnt="2" custScaleX="184891" custLinFactNeighborX="51916" custLinFactNeighborY="-273"/>
      <dgm:spPr/>
    </dgm:pt>
    <dgm:pt modelId="{FB9D1E49-E76C-4285-B2B5-E50976BB3AC1}" type="pres">
      <dgm:prSet presAssocID="{9EDDE2E3-6BF7-4CED-A825-1849631888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3CB5514-F193-42C0-9C01-A5C47237B1C5}" type="presOf" srcId="{28051395-692F-4F55-B682-0088AEA1D5EA}" destId="{1F62863E-052B-4468-8F4A-4D7B14C61973}" srcOrd="1" destOrd="0" presId="urn:microsoft.com/office/officeart/2005/8/layout/venn1"/>
    <dgm:cxn modelId="{C41EC81F-EDC6-418F-BF67-4666E9A7D42F}" srcId="{431EF9AA-C52A-4F7A-B3B9-0A62EF88F484}" destId="{9EDDE2E3-6BF7-4CED-A825-1849631888BF}" srcOrd="1" destOrd="0" parTransId="{F16AF083-4993-4AF6-9B11-4CC0A2E969BF}" sibTransId="{68B63DF3-1FB0-4C2E-9318-499F7CD083F6}"/>
    <dgm:cxn modelId="{DE077F63-D3FF-4027-BE92-17580F4C313C}" type="presOf" srcId="{431EF9AA-C52A-4F7A-B3B9-0A62EF88F484}" destId="{3A8D8C56-9CA1-4A72-A379-09CEBC5CFF25}" srcOrd="0" destOrd="0" presId="urn:microsoft.com/office/officeart/2005/8/layout/venn1"/>
    <dgm:cxn modelId="{3A147899-FBBF-4B52-AA80-99FB5A56D7F0}" type="presOf" srcId="{28051395-692F-4F55-B682-0088AEA1D5EA}" destId="{8B0F519A-9A19-42B0-AC28-5291D38AB680}" srcOrd="0" destOrd="0" presId="urn:microsoft.com/office/officeart/2005/8/layout/venn1"/>
    <dgm:cxn modelId="{E277439C-C957-44F5-8AD4-5643984621B4}" type="presOf" srcId="{9EDDE2E3-6BF7-4CED-A825-1849631888BF}" destId="{CFA7EE8B-7311-420F-A32F-6F94749EB918}" srcOrd="0" destOrd="0" presId="urn:microsoft.com/office/officeart/2005/8/layout/venn1"/>
    <dgm:cxn modelId="{B1C19EB9-8A24-4D15-8314-C273A1093B15}" type="presOf" srcId="{9EDDE2E3-6BF7-4CED-A825-1849631888BF}" destId="{FB9D1E49-E76C-4285-B2B5-E50976BB3AC1}" srcOrd="1" destOrd="0" presId="urn:microsoft.com/office/officeart/2005/8/layout/venn1"/>
    <dgm:cxn modelId="{11308BC6-D1DB-4C3C-B9C1-0A58FE9E2FA8}" srcId="{431EF9AA-C52A-4F7A-B3B9-0A62EF88F484}" destId="{28051395-692F-4F55-B682-0088AEA1D5EA}" srcOrd="0" destOrd="0" parTransId="{BAD45D21-8BD3-4649-91C0-150857F3CD54}" sibTransId="{4AA43ED8-17F2-4815-A66A-39DA14D034F1}"/>
    <dgm:cxn modelId="{4C4C3C70-6438-469C-BBD2-011EFF6DC636}" type="presParOf" srcId="{3A8D8C56-9CA1-4A72-A379-09CEBC5CFF25}" destId="{8B0F519A-9A19-42B0-AC28-5291D38AB680}" srcOrd="0" destOrd="0" presId="urn:microsoft.com/office/officeart/2005/8/layout/venn1"/>
    <dgm:cxn modelId="{1C2527DF-B83C-4416-BA9B-75FB261B2D0D}" type="presParOf" srcId="{3A8D8C56-9CA1-4A72-A379-09CEBC5CFF25}" destId="{1F62863E-052B-4468-8F4A-4D7B14C61973}" srcOrd="1" destOrd="0" presId="urn:microsoft.com/office/officeart/2005/8/layout/venn1"/>
    <dgm:cxn modelId="{B7E33F50-DEB8-4107-BC07-0923D02EC86B}" type="presParOf" srcId="{3A8D8C56-9CA1-4A72-A379-09CEBC5CFF25}" destId="{CFA7EE8B-7311-420F-A32F-6F94749EB918}" srcOrd="2" destOrd="0" presId="urn:microsoft.com/office/officeart/2005/8/layout/venn1"/>
    <dgm:cxn modelId="{FAE2FF32-F478-49B6-813F-8E93AB27D184}" type="presParOf" srcId="{3A8D8C56-9CA1-4A72-A379-09CEBC5CFF25}" destId="{FB9D1E49-E76C-4285-B2B5-E50976BB3AC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D33E-279E-441F-9D5C-3CFBAEE0C2E2}">
      <dsp:nvSpPr>
        <dsp:cNvPr id="0" name=""/>
        <dsp:cNvSpPr/>
      </dsp:nvSpPr>
      <dsp:spPr>
        <a:xfrm>
          <a:off x="388202" y="0"/>
          <a:ext cx="3885273" cy="388527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A87B8-E2D6-4B5B-AB7D-170D1CFE07BB}">
      <dsp:nvSpPr>
        <dsp:cNvPr id="0" name=""/>
        <dsp:cNvSpPr/>
      </dsp:nvSpPr>
      <dsp:spPr>
        <a:xfrm>
          <a:off x="757302" y="369100"/>
          <a:ext cx="1515256" cy="1515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ВПР</a:t>
          </a:r>
        </a:p>
      </dsp:txBody>
      <dsp:txXfrm>
        <a:off x="831271" y="443069"/>
        <a:ext cx="1367318" cy="1367318"/>
      </dsp:txXfrm>
    </dsp:sp>
    <dsp:sp modelId="{4D5E6DE7-2A76-4593-AC39-0E0E942A0BFD}">
      <dsp:nvSpPr>
        <dsp:cNvPr id="0" name=""/>
        <dsp:cNvSpPr/>
      </dsp:nvSpPr>
      <dsp:spPr>
        <a:xfrm>
          <a:off x="2389117" y="369100"/>
          <a:ext cx="1515256" cy="1515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ГИА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(ОГЭ и ЕГЭ)</a:t>
          </a:r>
        </a:p>
      </dsp:txBody>
      <dsp:txXfrm>
        <a:off x="2463086" y="443069"/>
        <a:ext cx="1367318" cy="1367318"/>
      </dsp:txXfrm>
    </dsp:sp>
    <dsp:sp modelId="{653ADAF5-55EF-4D10-9C04-56B961FB5318}">
      <dsp:nvSpPr>
        <dsp:cNvPr id="0" name=""/>
        <dsp:cNvSpPr/>
      </dsp:nvSpPr>
      <dsp:spPr>
        <a:xfrm>
          <a:off x="757302" y="2000915"/>
          <a:ext cx="1515256" cy="1515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НИКО</a:t>
          </a:r>
        </a:p>
      </dsp:txBody>
      <dsp:txXfrm>
        <a:off x="831271" y="2074884"/>
        <a:ext cx="1367318" cy="1367318"/>
      </dsp:txXfrm>
    </dsp:sp>
    <dsp:sp modelId="{EBB91E28-E2F4-4FF1-B03E-83EBD19A4011}">
      <dsp:nvSpPr>
        <dsp:cNvPr id="0" name=""/>
        <dsp:cNvSpPr/>
      </dsp:nvSpPr>
      <dsp:spPr>
        <a:xfrm>
          <a:off x="2389117" y="2000915"/>
          <a:ext cx="1515256" cy="1515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ФГ </a:t>
          </a:r>
          <a:endParaRPr lang="en-US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(по модели </a:t>
          </a:r>
          <a:r>
            <a:rPr lang="en-US" sz="1900" kern="1200" dirty="0"/>
            <a:t>PISA)</a:t>
          </a:r>
          <a:endParaRPr lang="ru-RU" sz="1900" kern="1200" dirty="0"/>
        </a:p>
      </dsp:txBody>
      <dsp:txXfrm>
        <a:off x="2463086" y="2074884"/>
        <a:ext cx="1367318" cy="1367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F519A-9A19-42B0-AC28-5291D38AB680}">
      <dsp:nvSpPr>
        <dsp:cNvPr id="0" name=""/>
        <dsp:cNvSpPr/>
      </dsp:nvSpPr>
      <dsp:spPr>
        <a:xfrm>
          <a:off x="858941" y="7397"/>
          <a:ext cx="4424983" cy="23903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Физическая безопасность</a:t>
          </a:r>
        </a:p>
      </dsp:txBody>
      <dsp:txXfrm>
        <a:off x="1476844" y="289266"/>
        <a:ext cx="2551341" cy="1826569"/>
      </dsp:txXfrm>
    </dsp:sp>
    <dsp:sp modelId="{CFA7EE8B-7311-420F-A32F-6F94749EB918}">
      <dsp:nvSpPr>
        <dsp:cNvPr id="0" name=""/>
        <dsp:cNvSpPr/>
      </dsp:nvSpPr>
      <dsp:spPr>
        <a:xfrm>
          <a:off x="4088913" y="11"/>
          <a:ext cx="4419461" cy="2390306"/>
        </a:xfrm>
        <a:prstGeom prst="ellipse">
          <a:avLst/>
        </a:prstGeom>
        <a:solidFill>
          <a:schemeClr val="accent3">
            <a:alpha val="50000"/>
            <a:hueOff val="3547721"/>
            <a:satOff val="10196"/>
            <a:lumOff val="411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Социально-психологическая безопасность</a:t>
          </a:r>
        </a:p>
      </dsp:txBody>
      <dsp:txXfrm>
        <a:off x="5343084" y="281880"/>
        <a:ext cx="2548158" cy="182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5.01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1.639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5.01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1.639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5.01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1.639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5.01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1.639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5.01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1.639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5.01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1.639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5.010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8:0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0T18:06:41.639"/>
    </inkml:context>
    <inkml:brush xml:id="br0">
      <inkml:brushProperty name="width" value="0.05" units="cm"/>
      <inkml:brushProperty name="height" value="0.3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45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45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721277" defTabSz="899726" latinLnBrk="0">
      <a:defRPr>
        <a:latin typeface="+mn-lt"/>
        <a:ea typeface="+mn-ea"/>
        <a:cs typeface="+mn-cs"/>
        <a:sym typeface="Calibri"/>
      </a:defRPr>
    </a:lvl6pPr>
    <a:lvl7pPr indent="865532" defTabSz="899726" latinLnBrk="0">
      <a:defRPr>
        <a:latin typeface="+mn-lt"/>
        <a:ea typeface="+mn-ea"/>
        <a:cs typeface="+mn-cs"/>
        <a:sym typeface="Calibri"/>
      </a:defRPr>
    </a:lvl7pPr>
    <a:lvl8pPr indent="1009788" defTabSz="899726" latinLnBrk="0">
      <a:defRPr>
        <a:latin typeface="+mn-lt"/>
        <a:ea typeface="+mn-ea"/>
        <a:cs typeface="+mn-cs"/>
        <a:sym typeface="Calibri"/>
      </a:defRPr>
    </a:lvl8pPr>
    <a:lvl9pPr indent="1154043" defTabSz="899726" latinLnBrk="0"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6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7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25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9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B2350-3865-4388-88CF-4738E5050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6715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sz="quarter" idx="13"/>
          </p:nvPr>
        </p:nvSpPr>
        <p:spPr>
          <a:xfrm>
            <a:off x="696489" y="3342651"/>
            <a:ext cx="3218199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7" name="Shape 27"/>
          <p:cNvSpPr>
            <a:spLocks noGrp="1"/>
          </p:cNvSpPr>
          <p:nvPr>
            <p:ph type="pic" sz="quarter" idx="14"/>
          </p:nvPr>
        </p:nvSpPr>
        <p:spPr>
          <a:xfrm>
            <a:off x="4207051" y="3342651"/>
            <a:ext cx="3218199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Shape 2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3FC98-8DE7-4FFB-A550-D48C7F200B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0776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72412"/>
            <a:ext cx="13439776" cy="601485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ADC1B-6C17-4AC0-877D-B49EEADF2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5848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-1" y="772412"/>
            <a:ext cx="13439776" cy="300742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01D4F-0B7A-4DD7-BA71-6C09356B74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8400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pic" sz="half" idx="13"/>
          </p:nvPr>
        </p:nvSpPr>
        <p:spPr>
          <a:xfrm>
            <a:off x="7734870" y="772412"/>
            <a:ext cx="5704905" cy="601485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7C59F-CCBA-4CCE-88AC-634718DF7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260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2659866" y="6396027"/>
            <a:ext cx="225157" cy="222272"/>
          </a:xfrm>
          <a:prstGeom prst="rect">
            <a:avLst/>
          </a:prstGeom>
          <a:ln w="12700">
            <a:miter lim="400000"/>
          </a:ln>
        </p:spPr>
        <p:txBody>
          <a:bodyPr vert="horz" wrap="none" lIns="56721" tIns="56721" rIns="56721" bIns="56721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700">
                <a:solidFill>
                  <a:srgbClr val="77849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fld id="{F1BDED3B-18BB-44F2-BFA8-2007902E615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Shape 3"/>
          <p:cNvSpPr>
            <a:spLocks noGrp="1"/>
          </p:cNvSpPr>
          <p:nvPr>
            <p:ph type="title"/>
          </p:nvPr>
        </p:nvSpPr>
        <p:spPr bwMode="auto">
          <a:xfrm>
            <a:off x="672490" y="852491"/>
            <a:ext cx="1209479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6721" tIns="56721" rIns="56721" bIns="56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alibri Light" pitchFamily="34" charset="0"/>
              </a:rPr>
              <a:t>Текст заголовка</a:t>
            </a:r>
          </a:p>
        </p:txBody>
      </p:sp>
      <p:sp>
        <p:nvSpPr>
          <p:cNvPr id="1028" name="Shape 4"/>
          <p:cNvSpPr>
            <a:spLocks noGrp="1"/>
          </p:cNvSpPr>
          <p:nvPr>
            <p:ph type="body" idx="1"/>
          </p:nvPr>
        </p:nvSpPr>
        <p:spPr bwMode="auto">
          <a:xfrm>
            <a:off x="672490" y="2176463"/>
            <a:ext cx="12094799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6721" tIns="56721" rIns="56721" bIns="56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alibri" pitchFamily="34" charset="0"/>
              </a:rPr>
              <a:t>Уровень текста 1</a:t>
            </a:r>
          </a:p>
          <a:p>
            <a:pPr lvl="1"/>
            <a:r>
              <a:rPr lang="ru-RU" altLang="ru-RU">
                <a:sym typeface="Calibri" pitchFamily="34" charset="0"/>
              </a:rPr>
              <a:t>Уровень текста 2</a:t>
            </a:r>
          </a:p>
          <a:p>
            <a:pPr lvl="2"/>
            <a:r>
              <a:rPr lang="ru-RU" altLang="ru-RU">
                <a:sym typeface="Calibri" pitchFamily="34" charset="0"/>
              </a:rPr>
              <a:t>Уровень текста 3</a:t>
            </a:r>
          </a:p>
          <a:p>
            <a:pPr lvl="3"/>
            <a:r>
              <a:rPr lang="ru-RU" altLang="ru-RU">
                <a:sym typeface="Calibri" pitchFamily="34" charset="0"/>
              </a:rPr>
              <a:t>Уровень текста 4</a:t>
            </a:r>
          </a:p>
          <a:p>
            <a:pPr lvl="4"/>
            <a:r>
              <a:rPr lang="ru-RU" altLang="ru-RU">
                <a:sym typeface="Calibri" pitchFamily="34" charset="0"/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algn="l" defTabSz="755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1pPr>
      <a:lvl2pPr algn="l" defTabSz="755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2pPr>
      <a:lvl3pPr algn="l" defTabSz="755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3pPr>
      <a:lvl4pPr algn="l" defTabSz="755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4pPr>
      <a:lvl5pPr algn="l" defTabSz="755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5pPr>
      <a:lvl6pPr marL="0" marR="0" indent="0" algn="l" defTabSz="7559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559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559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5591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0965" indent="-180965" algn="l" defTabSz="755607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1pPr>
      <a:lvl2pPr marL="453999" indent="-211126" algn="l" defTabSz="755607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2pPr>
      <a:lvl3pPr marL="738146" indent="-253986" algn="l" defTabSz="755607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3pPr>
      <a:lvl4pPr marL="1009593" indent="-282559" algn="l" defTabSz="755607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4pPr>
      <a:lvl5pPr marL="1250879" indent="-282559" algn="l" defTabSz="755607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5pPr>
      <a:lvl6pPr marL="1494779" marR="0" indent="-282796" algn="l" defTabSz="755918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6pPr>
      <a:lvl7pPr marL="1737176" marR="0" indent="-282796" algn="l" defTabSz="755918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7pPr>
      <a:lvl8pPr marL="1979573" marR="0" indent="-282796" algn="l" defTabSz="755918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8pPr>
      <a:lvl9pPr marL="2221969" marR="0" indent="-282796" algn="l" defTabSz="755918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1pPr>
      <a:lvl2pPr marL="0" marR="0" indent="242396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2pPr>
      <a:lvl3pPr marL="0" marR="0" indent="484793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3pPr>
      <a:lvl4pPr marL="0" marR="0" indent="727190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4pPr>
      <a:lvl5pPr marL="0" marR="0" indent="969587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5pPr>
      <a:lvl6pPr marL="0" marR="0" indent="1211983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6pPr>
      <a:lvl7pPr marL="0" marR="0" indent="1454380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7pPr>
      <a:lvl8pPr marL="0" marR="0" indent="1696776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8pPr>
      <a:lvl9pPr marL="0" marR="0" indent="1939174" algn="r" defTabSz="7559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0" Type="http://schemas.openxmlformats.org/officeDocument/2006/relationships/image" Target="../media/image47.png"/><Relationship Id="rId4" Type="http://schemas.openxmlformats.org/officeDocument/2006/relationships/image" Target="../media/image380.png"/><Relationship Id="rId9" Type="http://schemas.openxmlformats.org/officeDocument/2006/relationships/customXml" Target="../ink/ink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6.xml"/><Relationship Id="rId7" Type="http://schemas.openxmlformats.org/officeDocument/2006/relationships/customXml" Target="../ink/ink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8.xml"/><Relationship Id="rId11" Type="http://schemas.openxmlformats.org/officeDocument/2006/relationships/image" Target="../media/image49.png"/><Relationship Id="rId5" Type="http://schemas.openxmlformats.org/officeDocument/2006/relationships/customXml" Target="../ink/ink7.xml"/><Relationship Id="rId10" Type="http://schemas.openxmlformats.org/officeDocument/2006/relationships/image" Target="../media/image48.png"/><Relationship Id="rId4" Type="http://schemas.openxmlformats.org/officeDocument/2006/relationships/image" Target="../media/image380.png"/><Relationship Id="rId9" Type="http://schemas.openxmlformats.org/officeDocument/2006/relationships/customXml" Target="../ink/ink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11.xml"/><Relationship Id="rId7" Type="http://schemas.openxmlformats.org/officeDocument/2006/relationships/customXml" Target="../ink/ink14.xml"/><Relationship Id="rId12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3.xml"/><Relationship Id="rId11" Type="http://schemas.openxmlformats.org/officeDocument/2006/relationships/image" Target="../media/image50.png"/><Relationship Id="rId5" Type="http://schemas.openxmlformats.org/officeDocument/2006/relationships/customXml" Target="../ink/ink12.xml"/><Relationship Id="rId10" Type="http://schemas.openxmlformats.org/officeDocument/2006/relationships/image" Target="../media/image48.png"/><Relationship Id="rId4" Type="http://schemas.openxmlformats.org/officeDocument/2006/relationships/image" Target="../media/image380.png"/><Relationship Id="rId9" Type="http://schemas.openxmlformats.org/officeDocument/2006/relationships/customXml" Target="../ink/ink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ustomXml" Target="../ink/ink16.xml"/><Relationship Id="rId7" Type="http://schemas.openxmlformats.org/officeDocument/2006/relationships/customXml" Target="../ink/ink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8.xml"/><Relationship Id="rId5" Type="http://schemas.openxmlformats.org/officeDocument/2006/relationships/customXml" Target="../ink/ink17.xml"/><Relationship Id="rId10" Type="http://schemas.openxmlformats.org/officeDocument/2006/relationships/image" Target="../media/image48.png"/><Relationship Id="rId4" Type="http://schemas.openxmlformats.org/officeDocument/2006/relationships/image" Target="../media/image380.png"/><Relationship Id="rId9" Type="http://schemas.openxmlformats.org/officeDocument/2006/relationships/customXml" Target="../ink/ink2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3" Type="http://schemas.openxmlformats.org/officeDocument/2006/relationships/customXml" Target="../ink/ink21.xml"/><Relationship Id="rId12" Type="http://schemas.openxmlformats.org/officeDocument/2006/relationships/customXml" Target="../ink/ink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11" Type="http://schemas.openxmlformats.org/officeDocument/2006/relationships/customXml" Target="../ink/ink23.xml"/><Relationship Id="rId5" Type="http://schemas.openxmlformats.org/officeDocument/2006/relationships/customXml" Target="../ink/ink22.xml"/><Relationship Id="rId15" Type="http://schemas.openxmlformats.org/officeDocument/2006/relationships/image" Target="../media/image52.png"/><Relationship Id="rId10" Type="http://schemas.openxmlformats.org/officeDocument/2006/relationships/image" Target="../media/image461.png"/><Relationship Id="rId4" Type="http://schemas.openxmlformats.org/officeDocument/2006/relationships/image" Target="../media/image46.png"/><Relationship Id="rId1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diagramQuickStyle" Target="../diagrams/quickStyle1.xml"/><Relationship Id="rId3" Type="http://schemas.openxmlformats.org/officeDocument/2006/relationships/customXml" Target="../ink/ink26.xml"/><Relationship Id="rId7" Type="http://schemas.openxmlformats.org/officeDocument/2006/relationships/customXml" Target="../ink/ink29.xml"/><Relationship Id="rId12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8.xml"/><Relationship Id="rId11" Type="http://schemas.openxmlformats.org/officeDocument/2006/relationships/diagramData" Target="../diagrams/data1.xml"/><Relationship Id="rId5" Type="http://schemas.openxmlformats.org/officeDocument/2006/relationships/customXml" Target="../ink/ink27.xml"/><Relationship Id="rId15" Type="http://schemas.microsoft.com/office/2007/relationships/diagramDrawing" Target="../diagrams/drawing1.xml"/><Relationship Id="rId10" Type="http://schemas.openxmlformats.org/officeDocument/2006/relationships/image" Target="../media/image48.png"/><Relationship Id="rId4" Type="http://schemas.openxmlformats.org/officeDocument/2006/relationships/image" Target="../media/image460.png"/><Relationship Id="rId9" Type="http://schemas.openxmlformats.org/officeDocument/2006/relationships/customXml" Target="../ink/ink30.xml"/><Relationship Id="rId14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5.jpeg"/><Relationship Id="rId18" Type="http://schemas.openxmlformats.org/officeDocument/2006/relationships/diagramColors" Target="../diagrams/colors2.xml"/><Relationship Id="rId3" Type="http://schemas.openxmlformats.org/officeDocument/2006/relationships/customXml" Target="../ink/ink31.xml"/><Relationship Id="rId7" Type="http://schemas.openxmlformats.org/officeDocument/2006/relationships/customXml" Target="../ink/ink34.xml"/><Relationship Id="rId12" Type="http://schemas.openxmlformats.org/officeDocument/2006/relationships/image" Target="../media/image54.jpeg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3.xml"/><Relationship Id="rId11" Type="http://schemas.openxmlformats.org/officeDocument/2006/relationships/image" Target="../media/image53.jpeg"/><Relationship Id="rId5" Type="http://schemas.openxmlformats.org/officeDocument/2006/relationships/customXml" Target="../ink/ink32.xml"/><Relationship Id="rId15" Type="http://schemas.openxmlformats.org/officeDocument/2006/relationships/diagramData" Target="../diagrams/data2.xml"/><Relationship Id="rId10" Type="http://schemas.openxmlformats.org/officeDocument/2006/relationships/image" Target="../media/image48.png"/><Relationship Id="rId19" Type="http://schemas.microsoft.com/office/2007/relationships/diagramDrawing" Target="../diagrams/drawing2.xml"/><Relationship Id="rId4" Type="http://schemas.openxmlformats.org/officeDocument/2006/relationships/image" Target="../media/image460.png"/><Relationship Id="rId9" Type="http://schemas.openxmlformats.org/officeDocument/2006/relationships/customXml" Target="../ink/ink35.xml"/><Relationship Id="rId1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eg"/><Relationship Id="rId7" Type="http://schemas.openxmlformats.org/officeDocument/2006/relationships/image" Target="../media/image6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Изображение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4"/>
          <a:stretch/>
        </p:blipFill>
        <p:spPr bwMode="auto">
          <a:xfrm>
            <a:off x="153740" y="949100"/>
            <a:ext cx="12662589" cy="629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Изображение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25" y="1040215"/>
            <a:ext cx="2913175" cy="9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11"/>
          <p:cNvSpPr>
            <a:spLocks noChangeArrowheads="1"/>
          </p:cNvSpPr>
          <p:nvPr/>
        </p:nvSpPr>
        <p:spPr bwMode="auto">
          <a:xfrm>
            <a:off x="896826" y="5680344"/>
            <a:ext cx="11447574" cy="96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Год педагога и наставника: муниципальные приоритеты, достижения и векторы развития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8" name="Прямоугольник 12"/>
          <p:cNvSpPr>
            <a:spLocks noChangeArrowheads="1"/>
          </p:cNvSpPr>
          <p:nvPr/>
        </p:nvSpPr>
        <p:spPr bwMode="auto">
          <a:xfrm>
            <a:off x="401163" y="6950687"/>
            <a:ext cx="2339004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ts val="3400"/>
              </a:lnSpc>
            </a:pPr>
            <a:r>
              <a:rPr lang="ru-RU" altLang="ru-RU" sz="15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28 августа 2023 </a:t>
            </a:r>
            <a:r>
              <a:rPr lang="en-US" altLang="ru-RU" sz="15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|</a:t>
            </a:r>
            <a:r>
              <a:rPr lang="ru-RU" altLang="ru-RU" sz="15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  Ярославль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9855" y="6748358"/>
            <a:ext cx="7087312" cy="760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r"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Е.А. Иванова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</a:p>
          <a:p>
            <a:pPr algn="r"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директор департамента образования мэрии города Ярославля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325660" y="23518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565144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25" name="Прямоугольник 31"/>
          <p:cNvSpPr>
            <a:spLocks noChangeArrowheads="1"/>
          </p:cNvSpPr>
          <p:nvPr/>
        </p:nvSpPr>
        <p:spPr bwMode="auto">
          <a:xfrm>
            <a:off x="4721895" y="655817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512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1" y="366378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00280" y="443806"/>
            <a:ext cx="2968623" cy="714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Наиболее значимые события  и мероприятия в муниципальной системе образования</a:t>
            </a:r>
          </a:p>
        </p:txBody>
      </p:sp>
      <p:sp>
        <p:nvSpPr>
          <p:cNvPr id="2" name="AutoShape 2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5295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6819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8343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9867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Иконка Строительство стены в стиле Infographic"/>
          <p:cNvSpPr>
            <a:spLocks noChangeAspect="1" noChangeArrowheads="1"/>
          </p:cNvSpPr>
          <p:nvPr/>
        </p:nvSpPr>
        <p:spPr bwMode="auto">
          <a:xfrm>
            <a:off x="21391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2915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4439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596356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748756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901156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A7EE057-69DF-D61A-DFD0-80BC9BC93297}"/>
              </a:ext>
            </a:extLst>
          </p:cNvPr>
          <p:cNvGrpSpPr/>
          <p:nvPr/>
        </p:nvGrpSpPr>
        <p:grpSpPr>
          <a:xfrm>
            <a:off x="796297" y="1617355"/>
            <a:ext cx="11552265" cy="4868521"/>
            <a:chOff x="796297" y="1482272"/>
            <a:chExt cx="11552265" cy="486852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626537" y="1516837"/>
              <a:ext cx="473959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  <a:buSzPts val="1200"/>
              </a:pPr>
              <a:r>
                <a:rPr lang="ru-RU" sz="1600" b="1" dirty="0">
                  <a:solidFill>
                    <a:srgbClr val="FF0000"/>
                  </a:solidFill>
                </a:rPr>
                <a:t>Директор СШ №26</a:t>
              </a:r>
              <a:r>
                <a:rPr lang="ru-RU" sz="1600" dirty="0"/>
                <a:t> </a:t>
              </a:r>
              <a:r>
                <a:rPr lang="ru-RU" sz="1600" b="1" dirty="0"/>
                <a:t>- лауреат в номинации «Дарящий знание» премии «Будем жить» ассоциации </a:t>
              </a:r>
              <a:r>
                <a:rPr lang="ru-RU" sz="1600" b="1" dirty="0" err="1"/>
                <a:t>онкопациентов</a:t>
              </a:r>
              <a:r>
                <a:rPr lang="ru-RU" sz="1600" b="1" dirty="0"/>
                <a:t> «Здравствуй»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583116" y="4823615"/>
              <a:ext cx="484647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1 место на региональном этапе Всероссийского конкурса программ и методических кейсов «Лучшая программа организации отдыха детей и их оздоровления» - </a:t>
              </a:r>
              <a:r>
                <a:rPr lang="ru-RU" sz="1600" b="1" dirty="0">
                  <a:solidFill>
                    <a:srgbClr val="FF0000"/>
                  </a:solidFill>
                </a:rPr>
                <a:t>программа городского лагеря МОУ КОЦ «ЛАД» </a:t>
              </a:r>
            </a:p>
          </p:txBody>
        </p:sp>
        <p:pic>
          <p:nvPicPr>
            <p:cNvPr id="3076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7" y="2967590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14776" y="2921079"/>
              <a:ext cx="4812052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Победитель межрегионального конкурса методических материалов в помощь организаторам </a:t>
              </a:r>
              <a:r>
                <a:rPr lang="ru-RU" sz="1600" b="1" dirty="0" err="1"/>
                <a:t>допрофессиональной</a:t>
              </a:r>
              <a:r>
                <a:rPr lang="ru-RU" sz="1600" b="1" dirty="0"/>
                <a:t> педагогической подготовки школьников -  </a:t>
              </a:r>
              <a:r>
                <a:rPr lang="ru-RU" sz="1600" b="1" dirty="0">
                  <a:solidFill>
                    <a:srgbClr val="FF0000"/>
                  </a:solidFill>
                </a:rPr>
                <a:t>педагог Ярославского городского Дворца пионеров </a:t>
              </a:r>
            </a:p>
          </p:txBody>
        </p:sp>
        <p:pic>
          <p:nvPicPr>
            <p:cNvPr id="29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93" y="4823615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723017" y="1482272"/>
              <a:ext cx="460006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1600" b="1" dirty="0">
                  <a:solidFill>
                    <a:srgbClr val="FF0000"/>
                  </a:solidFill>
                </a:rPr>
                <a:t>Директор Дома детского творчества Фрунзенского района</a:t>
              </a:r>
              <a:r>
                <a:rPr lang="ru-RU" sz="1600" b="1" dirty="0"/>
                <a:t> награжден медалью ордена "За заслуги перед Отечеством" II степени</a:t>
              </a:r>
            </a:p>
          </p:txBody>
        </p:sp>
        <p:pic>
          <p:nvPicPr>
            <p:cNvPr id="34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93" y="1559682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459" y="1561741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458" y="2884462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7748499" y="2891080"/>
              <a:ext cx="4600063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  <a:buSzPts val="1200"/>
              </a:pPr>
              <a:r>
                <a:rPr lang="ru-RU" sz="1600" b="1" dirty="0">
                  <a:solidFill>
                    <a:srgbClr val="FF0000"/>
                  </a:solidFill>
                </a:rPr>
                <a:t>Педагогу-организатору Детского морского центра им. адмирала Ф.Ф. Ушакова</a:t>
              </a:r>
              <a:r>
                <a:rPr lang="ru-RU" sz="1600" b="1" dirty="0"/>
                <a:t> объявлена благодарность Министерства обороны Российской Федерации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748497" y="4318157"/>
              <a:ext cx="460006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  <a:buSzPts val="1200"/>
              </a:pPr>
              <a:r>
                <a:rPr lang="ru-RU" sz="1600" b="1" dirty="0">
                  <a:solidFill>
                    <a:srgbClr val="FF0000"/>
                  </a:solidFill>
                </a:rPr>
                <a:t>Директор Ярославского городского Дворца пионеров </a:t>
              </a:r>
              <a:r>
                <a:rPr lang="ru-RU" sz="1600" b="1" dirty="0"/>
                <a:t>награждена Почетным знаком города Ярославля I степени</a:t>
              </a:r>
            </a:p>
          </p:txBody>
        </p:sp>
        <p:pic>
          <p:nvPicPr>
            <p:cNvPr id="40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707" y="4290311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707" y="5529904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7748498" y="5519796"/>
              <a:ext cx="460006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>
                <a:spcAft>
                  <a:spcPts val="1000"/>
                </a:spcAft>
                <a:buSzPts val="1200"/>
              </a:pPr>
              <a:r>
                <a:rPr lang="ru-RU" sz="1600" b="1" dirty="0"/>
                <a:t>Победители конкурса на получение денежного поощрения лучшими учителями в рамках ПНПО - два педагога из </a:t>
              </a:r>
              <a:r>
                <a:rPr lang="ru-RU" sz="1600" b="1" dirty="0">
                  <a:solidFill>
                    <a:srgbClr val="FF0000"/>
                  </a:solidFill>
                </a:rPr>
                <a:t>СШ №№ 14, 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6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273705" y="21541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 smtClean="0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585921" y="465139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25" name="Прямоугольник 31"/>
          <p:cNvSpPr>
            <a:spLocks noChangeArrowheads="1"/>
          </p:cNvSpPr>
          <p:nvPr/>
        </p:nvSpPr>
        <p:spPr bwMode="auto">
          <a:xfrm>
            <a:off x="4726496" y="700368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512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5" y="344819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13886" y="465139"/>
            <a:ext cx="3032663" cy="714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Наиболее значимые события  и мероприятия в муниципальной системе образования</a:t>
            </a:r>
          </a:p>
        </p:txBody>
      </p:sp>
      <p:sp>
        <p:nvSpPr>
          <p:cNvPr id="2" name="AutoShape 2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5295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6819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8343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9867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Иконка Строительство стены в стиле Infographic"/>
          <p:cNvSpPr>
            <a:spLocks noChangeAspect="1" noChangeArrowheads="1"/>
          </p:cNvSpPr>
          <p:nvPr/>
        </p:nvSpPr>
        <p:spPr bwMode="auto">
          <a:xfrm>
            <a:off x="21391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2915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4439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596356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748756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901156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32D843A-27F2-488E-6920-BC25B6866B4C}"/>
              </a:ext>
            </a:extLst>
          </p:cNvPr>
          <p:cNvGrpSpPr/>
          <p:nvPr/>
        </p:nvGrpSpPr>
        <p:grpSpPr>
          <a:xfrm>
            <a:off x="795628" y="1461427"/>
            <a:ext cx="11864417" cy="5456375"/>
            <a:chOff x="795628" y="1461427"/>
            <a:chExt cx="11864417" cy="545637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6458" y="1461427"/>
              <a:ext cx="461759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FF0000"/>
                  </a:solidFill>
                </a:rPr>
                <a:t>75 выпускников </a:t>
              </a:r>
              <a:r>
                <a:rPr lang="ru-RU" sz="1600" b="1" dirty="0"/>
                <a:t>11(12) классов школ города награждены Почетным Знаком  Губернатора Ярославской области  «За особые успехи в учении» </a:t>
              </a:r>
              <a:r>
                <a:rPr lang="ru-RU" sz="1600" i="1" dirty="0"/>
                <a:t>(в 2022 году – 99, в 2021 году – 106, в 2020 году – 111 чел.)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95629" y="3193031"/>
              <a:ext cx="462842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Выпускники из </a:t>
              </a:r>
              <a:r>
                <a:rPr lang="ru-RU" sz="1600" b="1" dirty="0">
                  <a:solidFill>
                    <a:srgbClr val="FF0000"/>
                  </a:solidFill>
                </a:rPr>
                <a:t>11 школ </a:t>
              </a:r>
              <a:r>
                <a:rPr lang="ru-RU" sz="1600" b="1" dirty="0"/>
                <a:t>получили </a:t>
              </a:r>
              <a:r>
                <a:rPr lang="ru-RU" sz="1600" b="1" dirty="0">
                  <a:solidFill>
                    <a:srgbClr val="FF0000"/>
                  </a:solidFill>
                </a:rPr>
                <a:t>17 стобалльных результатов</a:t>
              </a:r>
              <a:r>
                <a:rPr lang="ru-RU" sz="1600" b="1" dirty="0"/>
                <a:t> на  ЕГЭ. </a:t>
              </a:r>
            </a:p>
            <a:p>
              <a:r>
                <a:rPr lang="ru-RU" sz="1600" b="1" dirty="0"/>
                <a:t>Выпускница </a:t>
              </a:r>
              <a:r>
                <a:rPr lang="ru-RU" sz="1600" b="1" dirty="0">
                  <a:solidFill>
                    <a:srgbClr val="FF0000"/>
                  </a:solidFill>
                </a:rPr>
                <a:t>гимназии №1</a:t>
              </a:r>
              <a:r>
                <a:rPr lang="ru-RU" sz="1600" b="1" dirty="0"/>
                <a:t> стала 200-балльником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28" y="4389446"/>
              <a:ext cx="4628424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Городской премией выпускников школ, проявивших особые способности в учении, награждены </a:t>
              </a:r>
              <a:r>
                <a:rPr lang="ru-RU" sz="1600" b="1" dirty="0">
                  <a:solidFill>
                    <a:srgbClr val="FF0000"/>
                  </a:solidFill>
                </a:rPr>
                <a:t>360 человек </a:t>
              </a:r>
              <a:r>
                <a:rPr lang="ru-RU" sz="1600" i="1" dirty="0"/>
                <a:t>(в 2022 году – 361 чел., в 2021 году – 367, в 2020 году - 393 чел.)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06460" y="5780947"/>
              <a:ext cx="461759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Победитель заключительного этапа </a:t>
              </a:r>
              <a:r>
                <a:rPr lang="ru-RU" sz="1600" b="1" dirty="0" err="1"/>
                <a:t>ВсОШ</a:t>
              </a:r>
              <a:r>
                <a:rPr lang="ru-RU" sz="1600" b="1" dirty="0"/>
                <a:t> по русскому языку - учащийся 11 класса </a:t>
              </a:r>
              <a:r>
                <a:rPr lang="ru-RU" sz="1600" b="1" dirty="0">
                  <a:solidFill>
                    <a:srgbClr val="FF0000"/>
                  </a:solidFill>
                </a:rPr>
                <a:t>СШ №4</a:t>
              </a:r>
              <a:r>
                <a:rPr lang="ru-RU" sz="1600" b="1" dirty="0"/>
                <a:t>,  по литературе  - учащийся 11 класса </a:t>
              </a:r>
              <a:r>
                <a:rPr lang="ru-RU" sz="1600" b="1" dirty="0">
                  <a:solidFill>
                    <a:srgbClr val="FF0000"/>
                  </a:solidFill>
                </a:rPr>
                <a:t>СШ № 42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06713" y="1493236"/>
              <a:ext cx="475333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Ученица </a:t>
              </a:r>
              <a:r>
                <a:rPr lang="ru-RU" sz="1600" b="1" dirty="0">
                  <a:solidFill>
                    <a:srgbClr val="FF0000"/>
                  </a:solidFill>
                </a:rPr>
                <a:t>СШ №60 </a:t>
              </a:r>
              <a:r>
                <a:rPr lang="ru-RU" sz="1600" b="1" dirty="0"/>
                <a:t>- лауреат Всероссийского конкурса на лучшее сочинение о своей культуре на русском языке и описание русской культуры на родном языке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906713" y="2712938"/>
              <a:ext cx="475333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Ученица 3-го класса </a:t>
              </a:r>
              <a:r>
                <a:rPr lang="ru-RU" sz="1600" b="1" dirty="0">
                  <a:solidFill>
                    <a:srgbClr val="FF0000"/>
                  </a:solidFill>
                </a:rPr>
                <a:t>СШ №90 </a:t>
              </a:r>
              <a:r>
                <a:rPr lang="ru-RU" sz="1600" b="1" dirty="0"/>
                <a:t>- лауреат Всероссийского конкурса поэтической декламации «История России в стихах»-2023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907484" y="3662446"/>
              <a:ext cx="474301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Команда </a:t>
              </a:r>
              <a:r>
                <a:rPr lang="ru-RU" sz="1600" b="1" dirty="0">
                  <a:solidFill>
                    <a:srgbClr val="FF0000"/>
                  </a:solidFill>
                </a:rPr>
                <a:t>СШ №89 </a:t>
              </a:r>
              <a:r>
                <a:rPr lang="ru-RU" sz="1600" b="1" dirty="0"/>
                <a:t>- 2 место на региональном этапе Всероссийской детско-юношеской военно-спортивной игры «Зарница»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954353" y="5840584"/>
              <a:ext cx="4696145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solidFill>
                    <a:schemeClr val="accent1"/>
                  </a:solidFill>
                </a:rPr>
                <a:t>350</a:t>
              </a:r>
              <a:r>
                <a:rPr lang="ru-RU" sz="1600" b="1" dirty="0"/>
                <a:t> обучающихся УДО - дипломанты международных конкурсов и фестивалей, </a:t>
              </a:r>
              <a:r>
                <a:rPr lang="ru-RU" sz="1600" b="1" dirty="0">
                  <a:solidFill>
                    <a:schemeClr val="accent1"/>
                  </a:solidFill>
                </a:rPr>
                <a:t>420 </a:t>
              </a:r>
              <a:r>
                <a:rPr lang="ru-RU" sz="1600" b="1" dirty="0"/>
                <a:t>обучающихся -дипломанты конкурсов и фестивалей всероссийского уровня</a:t>
              </a:r>
            </a:p>
          </p:txBody>
        </p:sp>
        <p:pic>
          <p:nvPicPr>
            <p:cNvPr id="4100" name="Picture 4" descr="https://cdn-icons-png.flaticon.com/512/3770/377029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41966" y="3054913"/>
              <a:ext cx="2046061" cy="204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89CEE63-7D85-D5F6-916C-FC5765B01CD0}"/>
                </a:ext>
              </a:extLst>
            </p:cNvPr>
            <p:cNvSpPr/>
            <p:nvPr/>
          </p:nvSpPr>
          <p:spPr>
            <a:xfrm>
              <a:off x="7954352" y="4688243"/>
              <a:ext cx="469614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  <a:buSzPts val="1200"/>
              </a:pPr>
              <a:r>
                <a:rPr lang="ru-RU" sz="1600" b="1" dirty="0"/>
                <a:t>Среди победителей и призеров региональной олимпиады школьников «Умники и умницы </a:t>
              </a:r>
              <a:r>
                <a:rPr lang="ru-RU" sz="1600" b="1" dirty="0" err="1"/>
                <a:t>Ярославии</a:t>
              </a:r>
              <a:r>
                <a:rPr lang="ru-RU" sz="1600" b="1" dirty="0"/>
                <a:t>» - ученики </a:t>
              </a:r>
              <a:r>
                <a:rPr lang="ru-RU" sz="1600" b="1" dirty="0">
                  <a:solidFill>
                    <a:srgbClr val="FF0000"/>
                  </a:solidFill>
                </a:rPr>
                <a:t>гимназий №№ 1 и 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941653" y="87399"/>
            <a:ext cx="814967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12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23" y="555266"/>
            <a:ext cx="2614605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Дошкольное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57390" y="351425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Прямоугольник 31"/>
          <p:cNvSpPr>
            <a:spLocks noChangeArrowheads="1"/>
          </p:cNvSpPr>
          <p:nvPr/>
        </p:nvSpPr>
        <p:spPr bwMode="auto">
          <a:xfrm>
            <a:off x="4678691" y="618480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8" y="305348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4167" y="1389127"/>
            <a:ext cx="8506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Охват услугами дошкольного образования детей  в возрасте от 0 до 7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5598" y="4509654"/>
            <a:ext cx="440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Очередность на устройство детей в МДОУ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819121"/>
              </p:ext>
            </p:extLst>
          </p:nvPr>
        </p:nvGraphicFramePr>
        <p:xfrm>
          <a:off x="924791" y="1859974"/>
          <a:ext cx="11689773" cy="260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2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396043"/>
              </p:ext>
            </p:extLst>
          </p:nvPr>
        </p:nvGraphicFramePr>
        <p:xfrm>
          <a:off x="924791" y="4862946"/>
          <a:ext cx="11450782" cy="224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71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911674" y="87399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13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9013" y="518436"/>
            <a:ext cx="2614605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Дошкольное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78172" y="351425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Прямоугольник 31"/>
          <p:cNvSpPr>
            <a:spLocks noChangeArrowheads="1"/>
          </p:cNvSpPr>
          <p:nvPr/>
        </p:nvSpPr>
        <p:spPr bwMode="auto">
          <a:xfrm>
            <a:off x="4723075" y="575704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8" y="305348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8751" y="1460480"/>
            <a:ext cx="107448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В детских садах функционирует  </a:t>
            </a:r>
            <a:r>
              <a:rPr lang="ru-RU" sz="2000" b="1" dirty="0">
                <a:solidFill>
                  <a:srgbClr val="FF0000"/>
                </a:solidFill>
              </a:rPr>
              <a:t>113 консультационных пунктов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FF0000"/>
                </a:solidFill>
              </a:rPr>
              <a:t>98,5% родителей </a:t>
            </a:r>
            <a:r>
              <a:rPr lang="ru-RU" sz="2000" b="1" dirty="0"/>
              <a:t>удовлетворены помощью, которую им оказывают в детских садах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25DB47D-89C6-9AB1-CCC8-229DFF3F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67" y="3262745"/>
            <a:ext cx="2688649" cy="358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B0EE201-F93D-2190-0025-F3C92D20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15" y="3262745"/>
            <a:ext cx="2688649" cy="358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2A4499CA-B656-26FC-0BC6-729E81BC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1" y="2583333"/>
            <a:ext cx="2838450" cy="377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FE05EABD-C4F9-43E7-F020-F8CAFA89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89" y="2583333"/>
            <a:ext cx="2835275" cy="377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910232" y="87399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14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6508" y="537898"/>
            <a:ext cx="2614605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Дошкольное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57388" y="351425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Прямоугольник 31"/>
          <p:cNvSpPr>
            <a:spLocks noChangeArrowheads="1"/>
          </p:cNvSpPr>
          <p:nvPr/>
        </p:nvSpPr>
        <p:spPr bwMode="auto">
          <a:xfrm>
            <a:off x="4743852" y="595166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" y="30954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684167" y="1389127"/>
            <a:ext cx="8506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Численность детей с ограниченными возможностями здоровья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379685"/>
              </p:ext>
            </p:extLst>
          </p:nvPr>
        </p:nvGraphicFramePr>
        <p:xfrm>
          <a:off x="1381991" y="1837029"/>
          <a:ext cx="10910454" cy="340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8FA468-C5D5-7143-DAA6-962ED50B5237}"/>
              </a:ext>
            </a:extLst>
          </p:cNvPr>
          <p:cNvGrpSpPr/>
          <p:nvPr/>
        </p:nvGrpSpPr>
        <p:grpSpPr>
          <a:xfrm>
            <a:off x="1521691" y="5410150"/>
            <a:ext cx="11087580" cy="1593358"/>
            <a:chOff x="1521691" y="5410150"/>
            <a:chExt cx="11087580" cy="159335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37856" y="5410150"/>
              <a:ext cx="100757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00" b="1" dirty="0"/>
                <a:t>Образовательные услуги для детей с ОВЗ оказывают  </a:t>
              </a:r>
              <a:r>
                <a:rPr lang="ru-RU" sz="1800" b="1" dirty="0">
                  <a:solidFill>
                    <a:srgbClr val="FF0000"/>
                  </a:solidFill>
                </a:rPr>
                <a:t>96% детских садов (150 МДОУ)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37857" y="5867711"/>
              <a:ext cx="96081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800" b="1" dirty="0"/>
                <a:t>Ежегодно увеличивается количество специализированных групп.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98EE0A-34E4-623E-2335-66FE91988017}"/>
                </a:ext>
              </a:extLst>
            </p:cNvPr>
            <p:cNvSpPr txBox="1"/>
            <p:nvPr/>
          </p:nvSpPr>
          <p:spPr>
            <a:xfrm>
              <a:off x="1521691" y="6357177"/>
              <a:ext cx="11087580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800" b="1" kern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162 ребенка</a:t>
              </a:r>
              <a:r>
                <a:rPr lang="ru-RU" sz="1800" b="1" kern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 ОВЗ получают инклюзивное образование в группах общеразвивающей и оздоровительной направленности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73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1871296" y="235183"/>
            <a:ext cx="846386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1"/>
          <p:cNvSpPr>
            <a:spLocks noChangeArrowheads="1"/>
          </p:cNvSpPr>
          <p:nvPr/>
        </p:nvSpPr>
        <p:spPr bwMode="auto">
          <a:xfrm>
            <a:off x="5791787" y="605680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7" y="321531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69419" y="1513686"/>
            <a:ext cx="9520237" cy="422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</a:rPr>
              <a:t>Численность </a:t>
            </a:r>
            <a:r>
              <a:rPr lang="ru-RU" sz="2000" b="1" dirty="0">
                <a:solidFill>
                  <a:schemeClr val="tx1"/>
                </a:solidFill>
              </a:rPr>
              <a:t>детей</a:t>
            </a:r>
            <a:r>
              <a:rPr lang="ru-RU" sz="1800" b="1" dirty="0">
                <a:solidFill>
                  <a:schemeClr val="tx1"/>
                </a:solidFill>
              </a:rPr>
              <a:t>, осваивающих программы общего образования</a:t>
            </a:r>
            <a:endParaRPr lang="ru-RU" sz="1800" b="1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7464" y="6060231"/>
            <a:ext cx="1098319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chemeClr val="tx1"/>
                </a:solidFill>
              </a:rPr>
              <a:t>Ежегодно контингент общеобразовательных организаций увеличивается на </a:t>
            </a:r>
            <a:r>
              <a:rPr lang="ru-RU" sz="1800" b="1" dirty="0">
                <a:solidFill>
                  <a:srgbClr val="FF0000"/>
                </a:solidFill>
              </a:rPr>
              <a:t>1,5-2 тысячи человек</a:t>
            </a:r>
          </a:p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chemeClr val="tx1"/>
                </a:solidFill>
              </a:rPr>
              <a:t>Средняя наполняемость классов </a:t>
            </a:r>
            <a:r>
              <a:rPr lang="ru-RU" sz="1800" b="1" dirty="0">
                <a:solidFill>
                  <a:schemeClr val="bg1">
                    <a:lumMod val="25000"/>
                  </a:schemeClr>
                </a:solidFill>
              </a:rPr>
              <a:t>- </a:t>
            </a:r>
            <a:r>
              <a:rPr lang="ru-RU" sz="1800" b="1" dirty="0">
                <a:solidFill>
                  <a:srgbClr val="FF0000"/>
                </a:solidFill>
              </a:rPr>
              <a:t>27,8 чел. </a:t>
            </a:r>
            <a:r>
              <a:rPr lang="ru-RU" sz="1800" b="1" dirty="0">
                <a:solidFill>
                  <a:schemeClr val="tx1"/>
                </a:solidFill>
              </a:rPr>
              <a:t>(в предыдущем году - 27 человек)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85926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8852631" y="548404"/>
            <a:ext cx="2601967" cy="314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Общее образование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66281"/>
              </p:ext>
            </p:extLst>
          </p:nvPr>
        </p:nvGraphicFramePr>
        <p:xfrm>
          <a:off x="1257300" y="1958668"/>
          <a:ext cx="11180618" cy="3940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45533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1871296" y="235183"/>
            <a:ext cx="846386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1"/>
          <p:cNvSpPr>
            <a:spLocks noChangeArrowheads="1"/>
          </p:cNvSpPr>
          <p:nvPr/>
        </p:nvSpPr>
        <p:spPr bwMode="auto">
          <a:xfrm>
            <a:off x="5791787" y="605680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3" y="33444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69419" y="1513686"/>
            <a:ext cx="9520237" cy="422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</a:rPr>
              <a:t>Численность детей с ОВЗ</a:t>
            </a:r>
            <a:endParaRPr lang="ru-RU" sz="2000" b="1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85926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8852631" y="548404"/>
            <a:ext cx="2601967" cy="314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Общее образование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3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093893"/>
              </p:ext>
            </p:extLst>
          </p:nvPr>
        </p:nvGraphicFramePr>
        <p:xfrm>
          <a:off x="978478" y="1877185"/>
          <a:ext cx="11739204" cy="368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9B59735-FA43-0EA1-C581-8030C3D53606}"/>
              </a:ext>
            </a:extLst>
          </p:cNvPr>
          <p:cNvGrpSpPr/>
          <p:nvPr/>
        </p:nvGrpSpPr>
        <p:grpSpPr>
          <a:xfrm>
            <a:off x="1374197" y="5837124"/>
            <a:ext cx="11087100" cy="839184"/>
            <a:chOff x="1426152" y="5837124"/>
            <a:chExt cx="11087100" cy="8391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B4CA72-DFBC-84C6-2B93-BC7E4F194C4F}"/>
                </a:ext>
              </a:extLst>
            </p:cNvPr>
            <p:cNvSpPr txBox="1"/>
            <p:nvPr/>
          </p:nvSpPr>
          <p:spPr>
            <a:xfrm>
              <a:off x="1426152" y="5837124"/>
              <a:ext cx="1108710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800" b="1" kern="0" dirty="0">
                  <a:effectLst/>
                  <a:latin typeface="+mn-lt"/>
                  <a:ea typeface="Times New Roman" panose="02020603050405020304" pitchFamily="18" charset="0"/>
                </a:rPr>
                <a:t>В </a:t>
              </a:r>
              <a:r>
                <a:rPr lang="ru-RU" sz="1800" b="1" kern="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32 школах </a:t>
              </a:r>
              <a:r>
                <a:rPr lang="ru-RU" sz="1800" b="1" kern="0" dirty="0">
                  <a:effectLst/>
                  <a:latin typeface="+mn-lt"/>
                  <a:ea typeface="Times New Roman" panose="02020603050405020304" pitchFamily="18" charset="0"/>
                </a:rPr>
                <a:t>города функционирует </a:t>
              </a:r>
              <a:r>
                <a:rPr lang="ru-RU" sz="1800" b="1" kern="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141 класс </a:t>
              </a:r>
              <a:r>
                <a:rPr lang="ru-RU" sz="1800" b="1" kern="0" dirty="0">
                  <a:effectLst/>
                  <a:latin typeface="+mn-lt"/>
                  <a:ea typeface="Times New Roman" panose="02020603050405020304" pitchFamily="18" charset="0"/>
                </a:rPr>
                <a:t>для детей с ОВЗ с разными видами нарушений</a:t>
              </a:r>
              <a:endParaRPr lang="ru-RU" b="1" dirty="0"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C0F732-B585-CCF1-7333-7D2FD80AD800}"/>
                </a:ext>
              </a:extLst>
            </p:cNvPr>
            <p:cNvSpPr txBox="1"/>
            <p:nvPr/>
          </p:nvSpPr>
          <p:spPr>
            <a:xfrm>
              <a:off x="1426152" y="6306976"/>
              <a:ext cx="6717722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800" b="1" kern="0" dirty="0">
                  <a:effectLst/>
                  <a:latin typeface="+mn-lt"/>
                  <a:ea typeface="Times New Roman" panose="02020603050405020304" pitchFamily="18" charset="0"/>
                </a:rPr>
                <a:t>Инклюзивное образование реализуют </a:t>
              </a:r>
              <a:r>
                <a:rPr lang="ru-RU" sz="1800" b="1" kern="0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65 школ </a:t>
              </a:r>
              <a:endParaRPr lang="ru-RU" b="1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4388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1850513" y="235183"/>
            <a:ext cx="846386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1"/>
          <p:cNvSpPr>
            <a:spLocks noChangeArrowheads="1"/>
          </p:cNvSpPr>
          <p:nvPr/>
        </p:nvSpPr>
        <p:spPr bwMode="auto">
          <a:xfrm>
            <a:off x="5748139" y="658772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5" y="35344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565143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8906845" y="501469"/>
            <a:ext cx="2601967" cy="5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Повышение качества общего образования</a:t>
            </a:r>
          </a:p>
        </p:txBody>
      </p:sp>
      <p:pic>
        <p:nvPicPr>
          <p:cNvPr id="13314" name="Picture 2" descr="Новые ФГОС: что важно знать учител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9" y="1427849"/>
            <a:ext cx="1958760" cy="146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04210" y="2001266"/>
            <a:ext cx="10089572" cy="8803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/>
              <a:t>С сентября 2022 года на обновленные ФГОС третьего поколения перешли учащиеся 1 и 5 классов.  </a:t>
            </a:r>
          </a:p>
          <a:p>
            <a:pPr>
              <a:lnSpc>
                <a:spcPct val="150000"/>
              </a:lnSpc>
            </a:pPr>
            <a:r>
              <a:rPr lang="ru-RU" sz="1800" b="1" dirty="0"/>
              <a:t>С 2023-2024 учебного года на новые ФГОСЫ переходят все остальные классы.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F6471-6281-DBC0-7286-F3A314111D92}"/>
              </a:ext>
            </a:extLst>
          </p:cNvPr>
          <p:cNvSpPr txBox="1"/>
          <p:nvPr/>
        </p:nvSpPr>
        <p:spPr>
          <a:xfrm>
            <a:off x="1931373" y="1470935"/>
            <a:ext cx="9577029" cy="425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D6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Федеральных государственных образовательных стандартов</a:t>
            </a:r>
            <a:endParaRPr lang="ru-RU" sz="1800" dirty="0">
              <a:solidFill>
                <a:srgbClr val="D6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6A102-3C7F-DFAE-332C-5341465AA68A}"/>
              </a:ext>
            </a:extLst>
          </p:cNvPr>
          <p:cNvSpPr txBox="1"/>
          <p:nvPr/>
        </p:nvSpPr>
        <p:spPr>
          <a:xfrm>
            <a:off x="810492" y="3190220"/>
            <a:ext cx="11886407" cy="37720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 педагоги города Ярославля получили возможность познакомиться с изменениями в стандартах начального и общего образования:</a:t>
            </a:r>
            <a:endParaRPr lang="ru-RU" sz="1600" b="1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августа 2022 по апрель 2023 года на базе ГЦРО прошли обучение 1309 педагогов города Ярославля;</a:t>
            </a:r>
            <a:endParaRPr lang="ru-RU" sz="1600" b="1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рамках работы муниципального ресурсного центра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п</a:t>
            </a:r>
            <a:r>
              <a:rPr lang="ru-R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роведены информационно-методические и практические семинары, мастер-классы, городские совещания, вебинары, методические объединения, практикумы и творческие образовательные мастерские для директоров школ, заместителей директора, руководителей школьных методических объединений и  педагогических работников;</a:t>
            </a:r>
            <a:endParaRPr lang="ru-RU" sz="16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организована работа творческих образовательных мастерских;</a:t>
            </a:r>
            <a:endParaRPr lang="ru-RU" sz="1600" b="1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+mn-lt"/>
                <a:ea typeface="+mn-ea"/>
              </a:rPr>
              <a:t>подготовлен электронный методический сборник</a:t>
            </a:r>
            <a:r>
              <a:rPr lang="ru-RU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«Педагогические практики реализации обновленных ФГОС НОО, ФГОС ООО в общеобразовательных организациях города Ярославля в 2022-2023 учебном году»</a:t>
            </a:r>
            <a:endParaRPr lang="ru-RU" sz="1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81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1850513" y="235183"/>
            <a:ext cx="846386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1"/>
          <p:cNvSpPr>
            <a:spLocks noChangeArrowheads="1"/>
          </p:cNvSpPr>
          <p:nvPr/>
        </p:nvSpPr>
        <p:spPr bwMode="auto">
          <a:xfrm>
            <a:off x="5748139" y="658772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9" y="372076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565143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8906845" y="501469"/>
            <a:ext cx="2601967" cy="5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Повышение качества общего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1860" y="2089995"/>
            <a:ext cx="9809018" cy="18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 семинаров, вебинаров, городских семинаров, мастер-классов, открытых уроков и занятий, тематических консультаций;</a:t>
            </a:r>
            <a:endParaRPr lang="ru-RU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инновационных площадок (МИП и МРЦ);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творческой образовательной мастерской;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проведено более 250 тематических консультаций по актуальным вопросам формирования и оценки функциональной грамотности обучающихся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F6471-6281-DBC0-7286-F3A314111D92}"/>
              </a:ext>
            </a:extLst>
          </p:cNvPr>
          <p:cNvSpPr txBox="1"/>
          <p:nvPr/>
        </p:nvSpPr>
        <p:spPr>
          <a:xfrm>
            <a:off x="1931373" y="1515461"/>
            <a:ext cx="9577029" cy="425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D6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повышению функциональной грамотности </a:t>
            </a:r>
            <a:endParaRPr lang="ru-RU" sz="2000" dirty="0">
              <a:solidFill>
                <a:srgbClr val="D6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BABD77-5144-3B09-EB7C-4476B714D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5" y="1676842"/>
            <a:ext cx="1194953" cy="119495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082122-5F26-66A9-09CB-F06E0B66D02A}"/>
              </a:ext>
            </a:extLst>
          </p:cNvPr>
          <p:cNvGrpSpPr/>
          <p:nvPr/>
        </p:nvGrpSpPr>
        <p:grpSpPr>
          <a:xfrm>
            <a:off x="770915" y="4217810"/>
            <a:ext cx="11834544" cy="2416192"/>
            <a:chOff x="770915" y="3895691"/>
            <a:chExt cx="11834544" cy="24161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84A3E2-497D-F45E-57B2-90B02FEF9500}"/>
                </a:ext>
              </a:extLst>
            </p:cNvPr>
            <p:cNvSpPr txBox="1"/>
            <p:nvPr/>
          </p:nvSpPr>
          <p:spPr>
            <a:xfrm>
              <a:off x="1007917" y="4042077"/>
              <a:ext cx="11492961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just"/>
              <a:r>
                <a:rPr lang="ru-RU" sz="1800" b="1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rPr>
                <a:t>В федеральном мониторинге формирования функциональной грамотности обучающихся по модели PISA приняли участие 3 школы (№№ 2, 84 и гимназия №1). По итогам Ярославская область вошла в число 149 ОО из 32 субъектов РФ с наиболее высокими результатами.</a:t>
              </a:r>
            </a:p>
          </p:txBody>
        </p:sp>
        <p:sp>
          <p:nvSpPr>
            <p:cNvPr id="11" name="Минус 12">
              <a:extLst>
                <a:ext uri="{FF2B5EF4-FFF2-40B4-BE49-F238E27FC236}">
                  <a16:creationId xmlns:a16="http://schemas.microsoft.com/office/drawing/2014/main" id="{C54E2702-291C-A065-8B1B-DEE145AE2CB7}"/>
                </a:ext>
              </a:extLst>
            </p:cNvPr>
            <p:cNvSpPr/>
            <p:nvPr/>
          </p:nvSpPr>
          <p:spPr>
            <a:xfrm rot="16200000">
              <a:off x="315736" y="4387363"/>
              <a:ext cx="1029063" cy="45719"/>
            </a:xfrm>
            <a:prstGeom prst="mathMinus">
              <a:avLst/>
            </a:prstGeom>
            <a:solidFill>
              <a:srgbClr val="3399FF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 rtlCol="0" anchor="ctr"/>
            <a:lstStyle/>
            <a:p>
              <a:pPr algn="ctr"/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4E4BAE-CDAD-1D0C-D721-A15A4FAEE065}"/>
                </a:ext>
              </a:extLst>
            </p:cNvPr>
            <p:cNvSpPr txBox="1"/>
            <p:nvPr/>
          </p:nvSpPr>
          <p:spPr>
            <a:xfrm>
              <a:off x="998812" y="5324721"/>
              <a:ext cx="11606647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800" b="1" kern="0" dirty="0"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</a:rPr>
                <a:t>В региональной оценке по модели PISA (оценка естественно-научной грамотности) на стартовом этапе участвовали 34 школы. В повторном измерении уровня естественно-научной грамотности обучающихся 8-х классов участвовали 14 школ</a:t>
              </a:r>
              <a:endParaRPr lang="ru-RU" sz="18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Минус 12">
              <a:extLst>
                <a:ext uri="{FF2B5EF4-FFF2-40B4-BE49-F238E27FC236}">
                  <a16:creationId xmlns:a16="http://schemas.microsoft.com/office/drawing/2014/main" id="{4BE1513D-C8A5-64A5-3394-5CE60011A272}"/>
                </a:ext>
              </a:extLst>
            </p:cNvPr>
            <p:cNvSpPr/>
            <p:nvPr/>
          </p:nvSpPr>
          <p:spPr>
            <a:xfrm rot="16200000">
              <a:off x="279244" y="5774493"/>
              <a:ext cx="1029061" cy="45719"/>
            </a:xfrm>
            <a:prstGeom prst="mathMinus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287" tIns="52144" rIns="104287" bIns="52144" rtlCol="0" anchor="ctr"/>
            <a:lstStyle/>
            <a:p>
              <a:pPr algn="ctr"/>
              <a:endParaRPr lang="ru-RU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5468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1850513" y="235183"/>
            <a:ext cx="846386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1"/>
          <p:cNvSpPr>
            <a:spLocks noChangeArrowheads="1"/>
          </p:cNvSpPr>
          <p:nvPr/>
        </p:nvSpPr>
        <p:spPr bwMode="auto">
          <a:xfrm>
            <a:off x="5748139" y="658772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9" y="374623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565143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8906845" y="501469"/>
            <a:ext cx="2601967" cy="5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Повышение качества общего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F6471-6281-DBC0-7286-F3A314111D92}"/>
              </a:ext>
            </a:extLst>
          </p:cNvPr>
          <p:cNvSpPr txBox="1"/>
          <p:nvPr/>
        </p:nvSpPr>
        <p:spPr>
          <a:xfrm>
            <a:off x="1931373" y="1515461"/>
            <a:ext cx="9577029" cy="425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D6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профессионального самоопределения</a:t>
            </a:r>
            <a:endParaRPr lang="ru-RU" sz="2000" dirty="0">
              <a:solidFill>
                <a:srgbClr val="D6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4E4BAE-CDAD-1D0C-D721-A15A4FAEE065}"/>
              </a:ext>
            </a:extLst>
          </p:cNvPr>
          <p:cNvSpPr txBox="1"/>
          <p:nvPr/>
        </p:nvSpPr>
        <p:spPr>
          <a:xfrm>
            <a:off x="989034" y="6254572"/>
            <a:ext cx="1136048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i="1" kern="0" dirty="0">
                <a:effectLst/>
                <a:latin typeface="+mn-lt"/>
                <a:ea typeface="Calibri" panose="020F0502020204030204" pitchFamily="34" charset="0"/>
              </a:rPr>
              <a:t>*по данным исследования удовлетворенности </a:t>
            </a:r>
            <a:r>
              <a:rPr lang="ru-RU" sz="1800" i="1" dirty="0"/>
              <a:t>качеством образования в общеобразовательных организациях города Ярославля, ГУ ЯО </a:t>
            </a:r>
            <a:r>
              <a:rPr lang="ru-RU" sz="1800" i="1" dirty="0" err="1"/>
              <a:t>ЦОиККО</a:t>
            </a:r>
            <a:r>
              <a:rPr lang="ru-RU" sz="1800" i="1" dirty="0"/>
              <a:t>, 2023 год</a:t>
            </a:r>
            <a:endParaRPr lang="ru-RU" b="1" i="1" dirty="0">
              <a:latin typeface="+mn-lt"/>
            </a:endParaRPr>
          </a:p>
        </p:txBody>
      </p:sp>
      <p:pic>
        <p:nvPicPr>
          <p:cNvPr id="19" name="Picture 8" descr="https://cdn-icons-png.flaticon.com/512/2682/2682060.png">
            <a:extLst>
              <a:ext uri="{FF2B5EF4-FFF2-40B4-BE49-F238E27FC236}">
                <a16:creationId xmlns:a16="http://schemas.microsoft.com/office/drawing/2014/main" id="{760F9C44-692E-4432-8C6F-7B0FF018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34" y="1498489"/>
            <a:ext cx="1037193" cy="10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/>
        </p:nvGraphicFramePr>
        <p:xfrm>
          <a:off x="1090252" y="2798089"/>
          <a:ext cx="11259271" cy="3376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4BADAB0-8D9D-E2EF-749D-562723446AA4}"/>
              </a:ext>
            </a:extLst>
          </p:cNvPr>
          <p:cNvSpPr txBox="1"/>
          <p:nvPr/>
        </p:nvSpPr>
        <p:spPr>
          <a:xfrm>
            <a:off x="2423456" y="2201201"/>
            <a:ext cx="1014427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+mn-lt"/>
                <a:ea typeface="Calibri" panose="020F0502020204030204" pitchFamily="34" charset="0"/>
              </a:rPr>
              <a:t>Оказываемой в школе профориентационной помощью удовлетворены </a:t>
            </a:r>
            <a:r>
              <a:rPr lang="ru-RU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68% учащихся </a:t>
            </a:r>
            <a:r>
              <a:rPr lang="ru-RU" sz="1800" b="1" dirty="0">
                <a:effectLst/>
                <a:latin typeface="+mn-lt"/>
                <a:ea typeface="Calibri" panose="020F0502020204030204" pitchFamily="34" charset="0"/>
              </a:rPr>
              <a:t>8-11 классов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0772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339514" y="23518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1"/>
          <p:cNvSpPr>
            <a:spLocks noChangeArrowheads="1"/>
          </p:cNvSpPr>
          <p:nvPr/>
        </p:nvSpPr>
        <p:spPr bwMode="auto">
          <a:xfrm>
            <a:off x="4829908" y="708084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" y="35877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29540" y="446961"/>
            <a:ext cx="2704762" cy="714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Вновь назначенные руководители муниципальных образовательных организаций</a:t>
            </a:r>
            <a:endParaRPr lang="ru-RU" sz="1300" dirty="0">
              <a:solidFill>
                <a:srgbClr val="004F9F"/>
              </a:solidFill>
              <a:latin typeface="+mn-lt"/>
              <a:cs typeface="Times New Roman" pitchFamily="18" charset="0"/>
              <a:sym typeface="Calibri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595811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8C3C800-43BE-526D-D700-EEDE689CA2CD}"/>
              </a:ext>
            </a:extLst>
          </p:cNvPr>
          <p:cNvGrpSpPr/>
          <p:nvPr/>
        </p:nvGrpSpPr>
        <p:grpSpPr>
          <a:xfrm>
            <a:off x="659653" y="1449916"/>
            <a:ext cx="12980770" cy="5599621"/>
            <a:chOff x="659653" y="1449916"/>
            <a:chExt cx="12980770" cy="559962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81999" y="6165668"/>
              <a:ext cx="270476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Морозова Л.Е.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ОСШ №94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D5923A-DF56-8E8D-04EF-192798B8A298}"/>
                </a:ext>
              </a:extLst>
            </p:cNvPr>
            <p:cNvSpPr txBox="1"/>
            <p:nvPr/>
          </p:nvSpPr>
          <p:spPr>
            <a:xfrm>
              <a:off x="9808066" y="6172374"/>
              <a:ext cx="3832357" cy="877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Новак Д.А.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ДООЦ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им. А. Матросова</a:t>
              </a:r>
              <a:endParaRPr lang="ru-RU" b="1" dirty="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9239516-FBA6-BD64-9B13-82A788598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018" y="1453542"/>
              <a:ext cx="1287895" cy="19128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7812C-36EB-5174-8D40-82E8473B7EFF}"/>
                </a:ext>
              </a:extLst>
            </p:cNvPr>
            <p:cNvSpPr txBox="1"/>
            <p:nvPr/>
          </p:nvSpPr>
          <p:spPr>
            <a:xfrm>
              <a:off x="896241" y="3412514"/>
              <a:ext cx="1898939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Винник Т.Д.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Детский сад №9 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3F44958-DFB4-1C9E-53BC-01D602577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351" y="1484788"/>
              <a:ext cx="1287895" cy="19292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CA397B-FA40-9F2F-C1E8-14A2BAC6043D}"/>
                </a:ext>
              </a:extLst>
            </p:cNvPr>
            <p:cNvSpPr txBox="1"/>
            <p:nvPr/>
          </p:nvSpPr>
          <p:spPr>
            <a:xfrm>
              <a:off x="3360899" y="3438062"/>
              <a:ext cx="1898939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Ершова Ю.В.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Детский сад №18  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F726498-A6A4-C9E6-9438-BBA1B2A0A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0"/>
            <a:stretch/>
          </p:blipFill>
          <p:spPr>
            <a:xfrm>
              <a:off x="6048684" y="1449916"/>
              <a:ext cx="1333398" cy="1912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770F32-7807-F76E-64F5-A27CA1AF965A}"/>
                </a:ext>
              </a:extLst>
            </p:cNvPr>
            <p:cNvSpPr txBox="1"/>
            <p:nvPr/>
          </p:nvSpPr>
          <p:spPr>
            <a:xfrm>
              <a:off x="5781749" y="3424466"/>
              <a:ext cx="2000250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Карташова А.И.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Детский сад №205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1F9D6E4-0116-63A3-87C5-9667A8F8F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017"/>
            <a:stretch/>
          </p:blipFill>
          <p:spPr>
            <a:xfrm>
              <a:off x="8510744" y="1476703"/>
              <a:ext cx="1312436" cy="19128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7513BB-5003-F9E7-AFD9-BD5EBD711F04}"/>
                </a:ext>
              </a:extLst>
            </p:cNvPr>
            <p:cNvSpPr txBox="1"/>
            <p:nvPr/>
          </p:nvSpPr>
          <p:spPr>
            <a:xfrm>
              <a:off x="8262083" y="3412515"/>
              <a:ext cx="2049816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Кравцова Т.Н.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Детский сад №36  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A3BDB1C-01C7-4B32-3FB0-EC4764D59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43" t="28404" r="54921" b="25579"/>
            <a:stretch/>
          </p:blipFill>
          <p:spPr>
            <a:xfrm>
              <a:off x="10953121" y="1476703"/>
              <a:ext cx="1359592" cy="1904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CF7658-E1E1-283F-36DB-2EE1A2B5AE90}"/>
                </a:ext>
              </a:extLst>
            </p:cNvPr>
            <p:cNvSpPr txBox="1"/>
            <p:nvPr/>
          </p:nvSpPr>
          <p:spPr>
            <a:xfrm>
              <a:off x="10636605" y="3422674"/>
              <a:ext cx="2175280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 err="1">
                  <a:solidFill>
                    <a:schemeClr val="tx1"/>
                  </a:solidFill>
                </a:rPr>
                <a:t>Федеева</a:t>
              </a:r>
              <a:r>
                <a:rPr lang="ru-RU" b="1" dirty="0">
                  <a:solidFill>
                    <a:schemeClr val="tx1"/>
                  </a:solidFill>
                </a:rPr>
                <a:t> Н.А.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Детский сад №206  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C6047F0-B7BC-2576-742B-FB6A5D0FA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0"/>
            <a:stretch/>
          </p:blipFill>
          <p:spPr>
            <a:xfrm>
              <a:off x="1117285" y="4114668"/>
              <a:ext cx="1502009" cy="202756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D12375-1AB8-0EF3-2C5C-B97E810B4FCF}"/>
                </a:ext>
              </a:extLst>
            </p:cNvPr>
            <p:cNvSpPr txBox="1"/>
            <p:nvPr/>
          </p:nvSpPr>
          <p:spPr>
            <a:xfrm>
              <a:off x="659653" y="6172374"/>
              <a:ext cx="2386578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Майкова Е.А.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Основная школа №50 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752519-8E9E-3F29-C5DD-DA0B0162E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" b="2411"/>
            <a:stretch/>
          </p:blipFill>
          <p:spPr>
            <a:xfrm>
              <a:off x="3559078" y="4114668"/>
              <a:ext cx="1502580" cy="202635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434E55-1D48-85A8-C93C-D0E922CA1F09}"/>
                </a:ext>
              </a:extLst>
            </p:cNvPr>
            <p:cNvSpPr txBox="1"/>
            <p:nvPr/>
          </p:nvSpPr>
          <p:spPr>
            <a:xfrm>
              <a:off x="3224768" y="6175203"/>
              <a:ext cx="2215654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 err="1">
                  <a:solidFill>
                    <a:schemeClr val="tx1"/>
                  </a:solidFill>
                </a:rPr>
                <a:t>Павлишина</a:t>
              </a:r>
              <a:r>
                <a:rPr lang="ru-RU" b="1" dirty="0">
                  <a:solidFill>
                    <a:schemeClr val="tx1"/>
                  </a:solidFill>
                </a:rPr>
                <a:t> С.С.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Средняя школа №92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0BA2A9-F112-A929-38A3-D9A652AA2628}"/>
                </a:ext>
              </a:extLst>
            </p:cNvPr>
            <p:cNvSpPr txBox="1"/>
            <p:nvPr/>
          </p:nvSpPr>
          <p:spPr>
            <a:xfrm>
              <a:off x="5642077" y="6165667"/>
              <a:ext cx="2215654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 err="1">
                  <a:solidFill>
                    <a:schemeClr val="tx1"/>
                  </a:solidFill>
                </a:rPr>
                <a:t>Собеская</a:t>
              </a:r>
              <a:r>
                <a:rPr lang="ru-RU" b="1" dirty="0">
                  <a:solidFill>
                    <a:schemeClr val="tx1"/>
                  </a:solidFill>
                </a:rPr>
                <a:t> И.А.</a:t>
              </a:r>
              <a:r>
                <a:rPr lang="ru-RU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spcAft>
                  <a:spcPts val="0"/>
                </a:spcAft>
              </a:pPr>
              <a:r>
                <a:rPr lang="ru-RU" b="1" dirty="0">
                  <a:solidFill>
                    <a:schemeClr val="tx1"/>
                  </a:solidFill>
                </a:rPr>
                <a:t>Средняя школа №30  </a:t>
              </a: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8EBDED5-60A3-01E7-D470-2D8D2BD8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142" y="4147642"/>
              <a:ext cx="1520670" cy="2027561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FC54DC9-86DE-8DBB-D0E4-AD62D34A5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684" y="4147642"/>
              <a:ext cx="1353397" cy="202756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A1A195C-995B-DCC0-917C-157D37074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60"/>
            <a:stretch/>
          </p:blipFill>
          <p:spPr>
            <a:xfrm>
              <a:off x="8503512" y="4150237"/>
              <a:ext cx="1380286" cy="2022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11391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1850513" y="235183"/>
            <a:ext cx="846386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1"/>
          <p:cNvSpPr>
            <a:spLocks noChangeArrowheads="1"/>
          </p:cNvSpPr>
          <p:nvPr/>
        </p:nvSpPr>
        <p:spPr bwMode="auto">
          <a:xfrm>
            <a:off x="5748139" y="658772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6" y="370098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565143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8906845" y="501469"/>
            <a:ext cx="2601967" cy="5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Повышение качества общего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F6471-6281-DBC0-7286-F3A314111D92}"/>
              </a:ext>
            </a:extLst>
          </p:cNvPr>
          <p:cNvSpPr txBox="1"/>
          <p:nvPr/>
        </p:nvSpPr>
        <p:spPr>
          <a:xfrm>
            <a:off x="1931372" y="1710803"/>
            <a:ext cx="9577029" cy="425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D6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объективности при проведении и оценивании ВПР</a:t>
            </a:r>
            <a:endParaRPr lang="ru-RU" sz="2000" dirty="0">
              <a:solidFill>
                <a:srgbClr val="D6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BADAB0-8D9D-E2EF-749D-562723446AA4}"/>
              </a:ext>
            </a:extLst>
          </p:cNvPr>
          <p:cNvSpPr txBox="1"/>
          <p:nvPr/>
        </p:nvSpPr>
        <p:spPr>
          <a:xfrm>
            <a:off x="742876" y="2744618"/>
            <a:ext cx="11954023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На основании анализа результатов ВПР-2022 Рособрнадзором сформирован перечень ОО, демонстрирующих признаки необъективности проведения ВПР в 2022 году</a:t>
            </a:r>
          </a:p>
          <a:p>
            <a:endParaRPr lang="ru-RU" sz="1800" b="1" kern="0" dirty="0">
              <a:latin typeface="+mn-lt"/>
            </a:endParaRPr>
          </a:p>
          <a:p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В данный перечень вошли 5 ОО города Ярославля, в связи с завышенными результатами по русскому языку и математике по программе 4 класса</a:t>
            </a:r>
            <a:endParaRPr lang="ru-RU" b="1" dirty="0">
              <a:latin typeface="+mn-lt"/>
            </a:endParaRPr>
          </a:p>
        </p:txBody>
      </p:sp>
      <p:pic>
        <p:nvPicPr>
          <p:cNvPr id="3074" name="Picture 2" descr="Ленинградская область: «О проведении ВПР в 2022 году» | ФЕДЕРАЛЬНАЯ СЛУЖБА  ПО НАДЗОРУ В СФЕРЕ ОБРАЗОВАНИЯ И НАУКИ">
            <a:extLst>
              <a:ext uri="{FF2B5EF4-FFF2-40B4-BE49-F238E27FC236}">
                <a16:creationId xmlns:a16="http://schemas.microsoft.com/office/drawing/2014/main" id="{58EF444B-C77D-48E5-97A1-951E6D1E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499" y1="46545" x2="14499" y2="46545"/>
                        <a14:foregroundMark x1="18293" y1="33943" x2="18293" y2="33943"/>
                        <a14:foregroundMark x1="17073" y1="55894" x2="17073" y2="55894"/>
                        <a14:foregroundMark x1="18293" y1="64431" x2="18293" y2="64431"/>
                        <a14:foregroundMark x1="44715" y1="50000" x2="44715" y2="50000"/>
                        <a14:foregroundMark x1="61924" y1="47561" x2="61924" y2="47561"/>
                        <a14:foregroundMark x1="80217" y1="47764" x2="80217" y2="47764"/>
                        <a14:foregroundMark x1="19512" y1="31098" x2="19512" y2="31098"/>
                        <a14:foregroundMark x1="17209" y1="34350" x2="17209" y2="34350"/>
                        <a14:foregroundMark x1="17209" y1="36179" x2="17209" y2="36179"/>
                        <a14:foregroundMark x1="19377" y1="37195" x2="19377" y2="37195"/>
                        <a14:foregroundMark x1="13144" y1="43293" x2="13144" y2="43293"/>
                        <a14:foregroundMark x1="13008" y1="47358" x2="13008" y2="47358"/>
                        <a14:foregroundMark x1="12195" y1="42886" x2="12195" y2="42886"/>
                        <a14:foregroundMark x1="12195" y1="41870" x2="12195" y2="41870"/>
                        <a14:foregroundMark x1="15989" y1="44106" x2="15989" y2="44106"/>
                        <a14:foregroundMark x1="15854" y1="48171" x2="15854" y2="48171"/>
                        <a14:foregroundMark x1="17344" y1="51220" x2="17344" y2="51220"/>
                        <a14:foregroundMark x1="17615" y1="53862" x2="17615" y2="53862"/>
                        <a14:foregroundMark x1="19648" y1="51626" x2="19648" y2="51626"/>
                        <a14:foregroundMark x1="19512" y1="55285" x2="19512" y2="55285"/>
                        <a14:foregroundMark x1="19512" y1="58537" x2="19512" y2="58537"/>
                        <a14:foregroundMark x1="18699" y1="61179" x2="18699" y2="61179"/>
                        <a14:foregroundMark x1="17615" y1="57114" x2="17615" y2="57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4" y="1099021"/>
            <a:ext cx="2412339" cy="16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B390DD-B77D-26CB-DA0B-1329A675EC5F}"/>
              </a:ext>
            </a:extLst>
          </p:cNvPr>
          <p:cNvSpPr txBox="1"/>
          <p:nvPr/>
        </p:nvSpPr>
        <p:spPr>
          <a:xfrm>
            <a:off x="742875" y="4878295"/>
            <a:ext cx="11954022" cy="923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80340" algn="l"/>
              </a:tabLst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МСО реализована программа профилактических мер, включающая адресную работу с ОО и педагогами по обеспечению объективности при проведении и оценивании работ:</a:t>
            </a:r>
            <a:r>
              <a:rPr lang="ru-RU" sz="1800" b="1" dirty="0">
                <a:solidFill>
                  <a:srgbClr val="20212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семинары-практикумы, вебинары, практические конференции. Всего более 550 участников</a:t>
            </a:r>
            <a:endParaRPr lang="ru-RU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058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1850513" y="235183"/>
            <a:ext cx="846386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31"/>
          <p:cNvSpPr>
            <a:spLocks noChangeArrowheads="1"/>
          </p:cNvSpPr>
          <p:nvPr/>
        </p:nvSpPr>
        <p:spPr bwMode="auto">
          <a:xfrm>
            <a:off x="5748139" y="658772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0" y="374623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565143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8906845" y="501469"/>
            <a:ext cx="2601967" cy="5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Повышение качества общего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F6471-6281-DBC0-7286-F3A314111D92}"/>
              </a:ext>
            </a:extLst>
          </p:cNvPr>
          <p:cNvSpPr txBox="1"/>
          <p:nvPr/>
        </p:nvSpPr>
        <p:spPr>
          <a:xfrm>
            <a:off x="1429070" y="1520982"/>
            <a:ext cx="9577029" cy="779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D6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электронных сервисов и баз электронных образовательных ресурсов</a:t>
            </a:r>
            <a:endParaRPr lang="ru-RU" sz="2000" dirty="0">
              <a:solidFill>
                <a:srgbClr val="D6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Самостоятельная регистрация учеников и родителей во ФГИС &quot;Моя школа&quot; -  Официальный сайт МАОУ &quot;СОШ п.Демьянка&quot;">
            <a:extLst>
              <a:ext uri="{FF2B5EF4-FFF2-40B4-BE49-F238E27FC236}">
                <a16:creationId xmlns:a16="http://schemas.microsoft.com/office/drawing/2014/main" id="{658919C5-8230-E0F2-4F0F-501702A8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600" y="1535366"/>
            <a:ext cx="1495678" cy="7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EBDDD-6CF8-2444-AFA0-C526E6559C22}"/>
              </a:ext>
            </a:extLst>
          </p:cNvPr>
          <p:cNvSpPr txBox="1"/>
          <p:nvPr/>
        </p:nvSpPr>
        <p:spPr>
          <a:xfrm>
            <a:off x="881497" y="2468695"/>
            <a:ext cx="11676784" cy="709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 общеобразовательные организации, учреждения дополнительного образования и дошкольные образовательные организации зарегистрированы на платформе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Сферум</a:t>
            </a:r>
            <a:r>
              <a:rPr lang="ru-R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D1E2D-2795-B563-B606-AFDA7456EC56}"/>
              </a:ext>
            </a:extLst>
          </p:cNvPr>
          <p:cNvSpPr txBox="1"/>
          <p:nvPr/>
        </p:nvSpPr>
        <p:spPr>
          <a:xfrm>
            <a:off x="3574002" y="3309345"/>
            <a:ext cx="7076680" cy="23883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600"/>
              </a:spcAft>
            </a:pPr>
            <a:r>
              <a:rPr lang="ru-RU" sz="1600" i="1" dirty="0">
                <a:effectLst/>
                <a:highlight>
                  <a:srgbClr val="C3DEFB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общеобразовательных организациях:</a:t>
            </a:r>
            <a:endParaRPr lang="ru-RU" sz="1600" i="1" dirty="0">
              <a:effectLst/>
              <a:highlight>
                <a:srgbClr val="C3DEFB"/>
              </a:highligh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r>
              <a:rPr lang="ru-RU" sz="1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зарегистрировано педагогических работников - 3703 человека;</a:t>
            </a:r>
            <a:endParaRPr lang="ru-RU" sz="16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r>
              <a:rPr lang="ru-RU" sz="1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зарегистрировано учеников – 32615 человек;</a:t>
            </a:r>
            <a:endParaRPr lang="ru-RU" sz="16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600"/>
              </a:spcAft>
            </a:pPr>
            <a:r>
              <a:rPr lang="ru-RU" sz="1600" i="1" dirty="0">
                <a:effectLst/>
                <a:highlight>
                  <a:srgbClr val="C3DEFB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дошкольных образовательных учреждениях:</a:t>
            </a:r>
            <a:endParaRPr lang="ru-RU" sz="1600" i="1" dirty="0">
              <a:effectLst/>
              <a:highlight>
                <a:srgbClr val="C3DEFB"/>
              </a:highligh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r>
              <a:rPr lang="ru-RU" sz="1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зарегистрировано педагогических работников - 834 человека;</a:t>
            </a:r>
            <a:endParaRPr lang="ru-RU" sz="16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600"/>
              </a:spcAft>
            </a:pPr>
            <a:r>
              <a:rPr lang="ru-RU" sz="1600" i="1" dirty="0">
                <a:effectLst/>
                <a:highlight>
                  <a:srgbClr val="C3DEFB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учреждениях дополнительного образования:</a:t>
            </a:r>
            <a:endParaRPr lang="ru-RU" sz="1600" i="1" dirty="0">
              <a:effectLst/>
              <a:highlight>
                <a:srgbClr val="C3DEFB"/>
              </a:highligh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600"/>
              </a:spcAft>
            </a:pPr>
            <a:r>
              <a:rPr lang="ru-RU" sz="16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зарегистрировано педагогических работников - 356 человек;</a:t>
            </a:r>
            <a:endParaRPr lang="ru-RU" sz="16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Сферум (образов. платформа) — Скачать на ПК, Телефон">
            <a:extLst>
              <a:ext uri="{FF2B5EF4-FFF2-40B4-BE49-F238E27FC236}">
                <a16:creationId xmlns:a16="http://schemas.microsoft.com/office/drawing/2014/main" id="{E39754F1-EB6C-3FB6-6F3E-50291BD49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7" y="1451839"/>
            <a:ext cx="864176" cy="8641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90DAE0-8846-CF7B-D7AF-B9A1EFCCB68C}"/>
              </a:ext>
            </a:extLst>
          </p:cNvPr>
          <p:cNvSpPr txBox="1"/>
          <p:nvPr/>
        </p:nvSpPr>
        <p:spPr>
          <a:xfrm>
            <a:off x="829072" y="5807877"/>
            <a:ext cx="11815402" cy="1157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spc="-30" dirty="0">
                <a:latin typeface="+mn-lt"/>
                <a:cs typeface="Times New Roman" panose="02020603050405020304" pitchFamily="18" charset="0"/>
              </a:rPr>
              <a:t>В</a:t>
            </a:r>
            <a:r>
              <a:rPr lang="ru-RU" sz="1800" b="1" spc="-3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ФГИС «Моя школа» зарегистрированы все школы города. Педагогов – 3417 из 83 учреждений</a:t>
            </a:r>
            <a:r>
              <a:rPr lang="ru-RU" sz="1800" b="1" spc="-30" dirty="0">
                <a:latin typeface="+mn-lt"/>
                <a:cs typeface="Times New Roman" panose="02020603050405020304" pitchFamily="18" charset="0"/>
              </a:rPr>
              <a:t>.</a:t>
            </a:r>
            <a:endParaRPr lang="ru-RU" sz="1800" b="1" spc="-3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kern="0" spc="-30" dirty="0">
                <a:effectLst/>
                <a:latin typeface="+mn-lt"/>
                <a:ea typeface="Calibri" panose="020F0502020204030204" pitchFamily="34" charset="0"/>
              </a:rPr>
              <a:t>В </a:t>
            </a:r>
            <a:r>
              <a:rPr lang="ru-RU" sz="1800" b="1" kern="0" spc="-30" dirty="0">
                <a:latin typeface="+mn-lt"/>
              </a:rPr>
              <a:t>2023/2024 учебном году о</a:t>
            </a:r>
            <a:r>
              <a:rPr lang="ru-RU" sz="1800" b="1" kern="0" spc="-30" dirty="0">
                <a:effectLst/>
                <a:latin typeface="+mn-lt"/>
                <a:ea typeface="Calibri" panose="020F0502020204030204" pitchFamily="34" charset="0"/>
              </a:rPr>
              <a:t>собое внимание будет уделено </a:t>
            </a: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передаче сведений из подсистемы «АСИОУ» ГИС «Образование-76» для ФГИС «Моя школа»</a:t>
            </a:r>
            <a:endParaRPr lang="ru-RU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034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949963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22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4337" y="573678"/>
            <a:ext cx="2572612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Дополнительное образование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0871" y="1461212"/>
            <a:ext cx="11418033" cy="382305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ru-RU" sz="1800" b="1" kern="0" dirty="0">
                <a:latin typeface="+mn-lt"/>
              </a:rPr>
              <a:t>О</a:t>
            </a: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хват дополнительным образованием составил </a:t>
            </a:r>
            <a:r>
              <a:rPr lang="ru-RU" sz="1800" b="1" kern="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90,2%</a:t>
            </a: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 (</a:t>
            </a:r>
            <a:r>
              <a:rPr lang="ru-RU" sz="1800" b="1" kern="0" dirty="0">
                <a:effectLst/>
                <a:latin typeface="+mn-lt"/>
                <a:ea typeface="Times New Roman" panose="02020603050405020304" pitchFamily="18" charset="0"/>
              </a:rPr>
              <a:t>78635 человек из 87147 детей в возрасте от 5 до 18 лет)</a:t>
            </a:r>
            <a:endParaRPr lang="ru-RU" sz="18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611" y="2045747"/>
            <a:ext cx="8467016" cy="1554421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>
              <a:spcAft>
                <a:spcPts val="500"/>
              </a:spcAft>
            </a:pPr>
            <a:r>
              <a:rPr lang="ru-RU" sz="1800" b="1" kern="0" dirty="0">
                <a:latin typeface="+mn-lt"/>
              </a:rPr>
              <a:t>Дополнительное образование теперь реализуется в рамках Федерального закона от 13.07.2020 </a:t>
            </a:r>
            <a:r>
              <a:rPr lang="ru-RU" sz="1800" b="1" kern="0" dirty="0">
                <a:solidFill>
                  <a:srgbClr val="FF0000"/>
                </a:solidFill>
                <a:latin typeface="+mn-lt"/>
              </a:rPr>
              <a:t>№189 ФЗ </a:t>
            </a:r>
            <a:r>
              <a:rPr lang="ru-RU" sz="1800" b="1" kern="0" dirty="0">
                <a:solidFill>
                  <a:schemeClr val="tx1"/>
                </a:solidFill>
                <a:latin typeface="+mn-lt"/>
              </a:rPr>
              <a:t>«О государственном (муниципальном) социальном заказе на оказание государственных (муниципальных) услуг в социальной сфере»</a:t>
            </a:r>
          </a:p>
          <a:p>
            <a:r>
              <a:rPr lang="ru-RU" sz="1800" b="1" kern="0" dirty="0">
                <a:latin typeface="+mn-lt"/>
              </a:rPr>
              <a:t>Сертификаты ПФДО(ДО) остаются (все также один раз и действуют до 18 лет), их дополняют социальные сертификаты</a:t>
            </a:r>
          </a:p>
        </p:txBody>
      </p:sp>
      <p:sp>
        <p:nvSpPr>
          <p:cNvPr id="13" name="Прямоугольник 31"/>
          <p:cNvSpPr>
            <a:spLocks noChangeArrowheads="1"/>
          </p:cNvSpPr>
          <p:nvPr/>
        </p:nvSpPr>
        <p:spPr bwMode="auto">
          <a:xfrm>
            <a:off x="5813725" y="636108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9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6" y="35443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58591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8" name="Picture 4" descr="Информационная кампания — Муниципальный опорный центр дополнительного  образования детей МО городской округ &quot;Город Южно-Сахалинск&quot; сахалинской  области">
            <a:extLst>
              <a:ext uri="{FF2B5EF4-FFF2-40B4-BE49-F238E27FC236}">
                <a16:creationId xmlns:a16="http://schemas.microsoft.com/office/drawing/2014/main" id="{0FA2916B-0C26-764E-B57A-5160AB25C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26518" r="4243" b="23476"/>
          <a:stretch/>
        </p:blipFill>
        <p:spPr bwMode="auto">
          <a:xfrm>
            <a:off x="9136082" y="2228330"/>
            <a:ext cx="3564082" cy="118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3864AD-CB67-5EA0-3120-39CE0B0F3068}"/>
              </a:ext>
            </a:extLst>
          </p:cNvPr>
          <p:cNvSpPr txBox="1"/>
          <p:nvPr/>
        </p:nvSpPr>
        <p:spPr>
          <a:xfrm>
            <a:off x="2306782" y="3963323"/>
            <a:ext cx="10214263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сохранение высокого охвата</a:t>
            </a:r>
            <a:r>
              <a:rPr lang="ru-RU" sz="1800" b="1" kern="0" dirty="0">
                <a:latin typeface="+mn-lt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повышение доступности дополнительного образования для всех категорий детей</a:t>
            </a:r>
            <a:r>
              <a:rPr lang="ru-RU" sz="1800" b="1" kern="0" dirty="0">
                <a:latin typeface="+mn-lt"/>
              </a:rPr>
              <a:t>;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расширение набора предлагаемых программ (с особым вниманием к программам технической и естественно-научной направленности)</a:t>
            </a:r>
            <a:r>
              <a:rPr lang="ru-RU" sz="1800" b="1" kern="0" dirty="0">
                <a:latin typeface="+mn-lt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усиление воспитательной составляющей в содержании дополнительных общеразвивающих программ</a:t>
            </a:r>
            <a:r>
              <a:rPr lang="ru-RU" sz="1800" b="1" kern="0" dirty="0">
                <a:latin typeface="+mn-lt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вовлечение детей в программы и мероприятия ранней профориентации</a:t>
            </a:r>
            <a:r>
              <a:rPr lang="ru-RU" sz="1800" b="1" kern="0" dirty="0">
                <a:latin typeface="+mn-lt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развитие системы творческих конкурсов, фестивалей, научно-практических конференций</a:t>
            </a:r>
            <a:r>
              <a:rPr lang="ru-RU" sz="1800" b="1" kern="0" dirty="0">
                <a:latin typeface="+mn-lt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выявление и поддержка талантливых детей </a:t>
            </a:r>
            <a:endParaRPr lang="ru-RU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D7170C-BA89-E87D-EBA4-A5756DCAE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11" y="4738915"/>
            <a:ext cx="1261196" cy="12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867558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23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0043" y="407374"/>
            <a:ext cx="2572612" cy="714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Кадровое обеспечение муниципальной системы образования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39890" y="1465743"/>
            <a:ext cx="5140997" cy="36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04287" tIns="52144" rIns="104287" bIns="52144">
            <a:spAutoFit/>
          </a:bodyPr>
          <a:lstStyle/>
          <a:p>
            <a:r>
              <a:rPr lang="ru-RU" b="1" dirty="0"/>
              <a:t>На начало 2023-2024 учебного года - </a:t>
            </a:r>
            <a:r>
              <a:rPr lang="ru-RU" b="1" dirty="0">
                <a:solidFill>
                  <a:srgbClr val="FF0000"/>
                </a:solidFill>
              </a:rPr>
              <a:t>400 вакансий</a:t>
            </a:r>
            <a:endParaRPr lang="ru-RU" dirty="0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683526" y="649303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36515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6513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Прямоугольник 4"/>
          <p:cNvSpPr/>
          <p:nvPr/>
        </p:nvSpPr>
        <p:spPr>
          <a:xfrm>
            <a:off x="942013" y="5883958"/>
            <a:ext cx="5988723" cy="890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04287" tIns="52144" rIns="104287" bIns="52144">
            <a:spAutoFit/>
          </a:bodyPr>
          <a:lstStyle/>
          <a:p>
            <a:r>
              <a:rPr lang="ru-RU" b="1" dirty="0"/>
              <a:t>С начала учебного года на педагогическую работу в общеобразовательные организации принято </a:t>
            </a:r>
            <a:r>
              <a:rPr lang="ru-RU" b="1" dirty="0">
                <a:solidFill>
                  <a:srgbClr val="FF0000"/>
                </a:solidFill>
              </a:rPr>
              <a:t>более 160 человек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700413"/>
              </p:ext>
            </p:extLst>
          </p:nvPr>
        </p:nvGraphicFramePr>
        <p:xfrm>
          <a:off x="858886" y="1548244"/>
          <a:ext cx="6196541" cy="420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81626A8-0071-3D32-E327-5E0F9B8CB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612624"/>
              </p:ext>
            </p:extLst>
          </p:nvPr>
        </p:nvGraphicFramePr>
        <p:xfrm>
          <a:off x="7439889" y="1885574"/>
          <a:ext cx="5527965" cy="491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2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867558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24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0043" y="407374"/>
            <a:ext cx="2572612" cy="714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Кадровое обеспечение муниципальной системы образования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683526" y="649303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36515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6513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59B08C-BEB8-9936-B8B7-383D9A151FD0}"/>
              </a:ext>
            </a:extLst>
          </p:cNvPr>
          <p:cNvSpPr txBox="1"/>
          <p:nvPr/>
        </p:nvSpPr>
        <p:spPr>
          <a:xfrm>
            <a:off x="863640" y="1568216"/>
            <a:ext cx="5475019" cy="115174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104287" tIns="52144" rIns="104287" bIns="52144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Студенты четвертых курсов по направлениям «Образование и педагогические науки» допускаются к занятию педагогической деятельностью по основным общеобразовательным программам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14:cNvPr>
              <p14:cNvContentPartPr/>
              <p14:nvPr/>
            </p14:nvContentPartPr>
            <p14:xfrm>
              <a:off x="9756720" y="2586911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8080" y="2577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14:cNvPr>
              <p14:cNvContentPartPr/>
              <p14:nvPr/>
            </p14:nvContentPartPr>
            <p14:xfrm>
              <a:off x="3854520" y="2566031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5880" y="25573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14:cNvPr>
              <p14:cNvContentPartPr/>
              <p14:nvPr/>
            </p14:nvContentPartPr>
            <p14:xfrm>
              <a:off x="5278320" y="2545511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320" y="25368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CBCDC2D-6C2C-B0C7-1FCC-8C133914ED8E}"/>
                  </a:ext>
                </a:extLst>
              </p14:cNvPr>
              <p14:cNvContentPartPr/>
              <p14:nvPr/>
            </p14:nvContentPartPr>
            <p14:xfrm>
              <a:off x="-1517302" y="810311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CBCDC2D-6C2C-B0C7-1FCC-8C133914ED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26302" y="75631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275FB2ED-C1AE-9CE6-F476-3558791FEC11}"/>
                  </a:ext>
                </a:extLst>
              </p14:cNvPr>
              <p14:cNvContentPartPr/>
              <p14:nvPr/>
            </p14:nvContentPartPr>
            <p14:xfrm>
              <a:off x="9891818" y="3179471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5FB2ED-C1AE-9CE6-F476-3558791FEC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83178" y="3125471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4BAF576-6B7A-8318-8AEF-EC508BE0951D}"/>
              </a:ext>
            </a:extLst>
          </p:cNvPr>
          <p:cNvSpPr txBox="1"/>
          <p:nvPr/>
        </p:nvSpPr>
        <p:spPr>
          <a:xfrm>
            <a:off x="7101116" y="1568215"/>
            <a:ext cx="5416260" cy="115174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104287" tIns="52144" rIns="104287" bIns="52144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Такие кадры не обладают необходимой квалификацией и стажем работы, которые учитываются при установлении оплаты труда педагога. Результат – низкая оплата труда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6B51FA-0D6A-C40F-D11A-1A132673D2B4}"/>
              </a:ext>
            </a:extLst>
          </p:cNvPr>
          <p:cNvSpPr txBox="1"/>
          <p:nvPr/>
        </p:nvSpPr>
        <p:spPr>
          <a:xfrm>
            <a:off x="863639" y="3200430"/>
            <a:ext cx="5475020" cy="167496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104287" tIns="52144" rIns="104287" bIns="52144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В соответствии с постановлением Правительства Российской Федерации от 13.10.2020 № 1681 «О целевом обучении по образовательным программам среднего профессионального и высшего образования» развивается целевая подготовка специалистов. </a:t>
            </a:r>
          </a:p>
          <a:p>
            <a:r>
              <a:rPr lang="ru-RU" b="1" dirty="0">
                <a:solidFill>
                  <a:schemeClr val="tx1"/>
                </a:solidFill>
              </a:rPr>
              <a:t>На 01.07.2023 заключено 73 целевых договора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8B0852-4D62-6CE5-4701-2D423BFFE0AE}"/>
              </a:ext>
            </a:extLst>
          </p:cNvPr>
          <p:cNvSpPr txBox="1"/>
          <p:nvPr/>
        </p:nvSpPr>
        <p:spPr>
          <a:xfrm>
            <a:off x="7101116" y="3202117"/>
            <a:ext cx="5404878" cy="167496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104287" tIns="52144" rIns="104287" bIns="52144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В настоящее время не выделяется бюджетное финансирование на целевую подготовку педагогов. Усилена материальная ответственность сторон договора за невыполнение его условий. Результат – сдерживание расширения практики целевой подготовки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397AF7-999B-20A0-DFFD-D6C0113B9B1C}"/>
              </a:ext>
            </a:extLst>
          </p:cNvPr>
          <p:cNvSpPr txBox="1"/>
          <p:nvPr/>
        </p:nvSpPr>
        <p:spPr>
          <a:xfrm>
            <a:off x="922398" y="5332237"/>
            <a:ext cx="5416261" cy="140038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104287" tIns="52144" rIns="104287" bIns="52144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По законодательству трудоустройство выпускников педагогических вузов (кроме целевиков) является свободным. Ежегодно специалисты департамента совместно с руководителями МОО участвуют в проведении собраний выпускников ЯГПУ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CE8474-EA2A-4D53-42BB-3A0A829F4632}"/>
              </a:ext>
            </a:extLst>
          </p:cNvPr>
          <p:cNvSpPr txBox="1"/>
          <p:nvPr/>
        </p:nvSpPr>
        <p:spPr>
          <a:xfrm>
            <a:off x="7101115" y="5587359"/>
            <a:ext cx="5416261" cy="89013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104287" tIns="52144" rIns="104287" bIns="52144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Выпускники - молодые педагоги желания трудоустроиться в муниципальные образовательные организации в большинстве своем не выражают</a:t>
            </a:r>
          </a:p>
        </p:txBody>
      </p:sp>
      <p:sp>
        <p:nvSpPr>
          <p:cNvPr id="46" name="Стрелка: влево-вправо 45">
            <a:extLst>
              <a:ext uri="{FF2B5EF4-FFF2-40B4-BE49-F238E27FC236}">
                <a16:creationId xmlns:a16="http://schemas.microsoft.com/office/drawing/2014/main" id="{BB7B33DD-4916-4430-B8A0-A9C46EF26D4A}"/>
              </a:ext>
            </a:extLst>
          </p:cNvPr>
          <p:cNvSpPr/>
          <p:nvPr/>
        </p:nvSpPr>
        <p:spPr>
          <a:xfrm>
            <a:off x="6338659" y="2063144"/>
            <a:ext cx="762457" cy="164293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Стрелка: влево-вправо 46">
            <a:extLst>
              <a:ext uri="{FF2B5EF4-FFF2-40B4-BE49-F238E27FC236}">
                <a16:creationId xmlns:a16="http://schemas.microsoft.com/office/drawing/2014/main" id="{598009A6-E488-176D-2508-5005A84443BC}"/>
              </a:ext>
            </a:extLst>
          </p:cNvPr>
          <p:cNvSpPr/>
          <p:nvPr/>
        </p:nvSpPr>
        <p:spPr>
          <a:xfrm>
            <a:off x="6338659" y="3901451"/>
            <a:ext cx="762457" cy="164293"/>
          </a:xfrm>
          <a:prstGeom prst="left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Стрелка: влево-вправо 47">
            <a:extLst>
              <a:ext uri="{FF2B5EF4-FFF2-40B4-BE49-F238E27FC236}">
                <a16:creationId xmlns:a16="http://schemas.microsoft.com/office/drawing/2014/main" id="{248CBA50-270F-2876-F342-5572EC978242}"/>
              </a:ext>
            </a:extLst>
          </p:cNvPr>
          <p:cNvSpPr/>
          <p:nvPr/>
        </p:nvSpPr>
        <p:spPr>
          <a:xfrm>
            <a:off x="6338659" y="5974738"/>
            <a:ext cx="762457" cy="164293"/>
          </a:xfrm>
          <a:prstGeom prst="left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27283" tIns="27283" rIns="27283" bIns="27283" rtlCol="0" anchor="ctr"/>
          <a:lstStyle/>
          <a:p>
            <a:pPr algn="ctr"/>
            <a:endParaRPr lang="ru-RU" sz="745">
              <a:solidFill>
                <a:srgbClr val="F4F5F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867558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25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0043" y="407374"/>
            <a:ext cx="2572612" cy="714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Кадровое обеспечение муниципальной системы образования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683526" y="649303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36515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6513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14:cNvPr>
              <p14:cNvContentPartPr/>
              <p14:nvPr/>
            </p14:nvContentPartPr>
            <p14:xfrm>
              <a:off x="9756720" y="2586911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7720" y="2577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14:cNvPr>
              <p14:cNvContentPartPr/>
              <p14:nvPr/>
            </p14:nvContentPartPr>
            <p14:xfrm>
              <a:off x="3854520" y="2566031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5520" y="25570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14:cNvPr>
              <p14:cNvContentPartPr/>
              <p14:nvPr/>
            </p14:nvContentPartPr>
            <p14:xfrm>
              <a:off x="5278320" y="2545511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320" y="25365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CBCDC2D-6C2C-B0C7-1FCC-8C133914ED8E}"/>
                  </a:ext>
                </a:extLst>
              </p14:cNvPr>
              <p14:cNvContentPartPr/>
              <p14:nvPr/>
            </p14:nvContentPartPr>
            <p14:xfrm>
              <a:off x="-1517302" y="810311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CBCDC2D-6C2C-B0C7-1FCC-8C133914ED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26302" y="75631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275FB2ED-C1AE-9CE6-F476-3558791FEC11}"/>
                  </a:ext>
                </a:extLst>
              </p14:cNvPr>
              <p14:cNvContentPartPr/>
              <p14:nvPr/>
            </p14:nvContentPartPr>
            <p14:xfrm>
              <a:off x="9891818" y="3179471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5FB2ED-C1AE-9CE6-F476-3558791FEC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82818" y="3125471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E353195-61CF-778B-015F-8EB5CDBBCFE6}"/>
              </a:ext>
            </a:extLst>
          </p:cNvPr>
          <p:cNvSpPr txBox="1"/>
          <p:nvPr/>
        </p:nvSpPr>
        <p:spPr>
          <a:xfrm>
            <a:off x="1604133" y="1921752"/>
            <a:ext cx="10873233" cy="641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привлекательности и престижности педагогического труда (социальные гарантии, рост оплаты труда, обеспечение профессионального роста) </a:t>
            </a:r>
            <a:endParaRPr lang="ru-RU" sz="1600" b="1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7774B3-4D6C-287C-8BA6-BE3E762256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009" y="1865629"/>
            <a:ext cx="679882" cy="6798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D67B07-65D4-5B90-9ECB-7A0D074AFE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009" y="2768982"/>
            <a:ext cx="679882" cy="679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16C9A5-96E6-B219-8B76-01449414EFC5}"/>
              </a:ext>
            </a:extLst>
          </p:cNvPr>
          <p:cNvSpPr txBox="1"/>
          <p:nvPr/>
        </p:nvSpPr>
        <p:spPr>
          <a:xfrm>
            <a:off x="1567024" y="2785370"/>
            <a:ext cx="10910341" cy="641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Активная и постоянная работа по формированию, актуализации и размещению списков вакансий на своих официальных сайтах, Единой цифровой платформе "Работа в России" и других доступных ресурсах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5CA1D1-0F75-57D9-405C-70BAC97A21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009" y="3657951"/>
            <a:ext cx="679882" cy="6798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0934BD-7907-D1BB-F6D3-9981D04C126B}"/>
              </a:ext>
            </a:extLst>
          </p:cNvPr>
          <p:cNvSpPr txBox="1"/>
          <p:nvPr/>
        </p:nvSpPr>
        <p:spPr>
          <a:xfrm>
            <a:off x="1604133" y="3675080"/>
            <a:ext cx="10853679" cy="641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Развитие целевого обучения по образовательным программам среднего профессионального и высшего образования, планирование и предоставление и гарантированного трудоустройства выпускников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D6014A-A4BB-1F54-1161-3AE24FD751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009" y="4575688"/>
            <a:ext cx="679882" cy="6798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A2239E-E906-EC03-A7ED-C2CD9718097D}"/>
              </a:ext>
            </a:extLst>
          </p:cNvPr>
          <p:cNvSpPr txBox="1"/>
          <p:nvPr/>
        </p:nvSpPr>
        <p:spPr>
          <a:xfrm>
            <a:off x="1604133" y="4564790"/>
            <a:ext cx="10873233" cy="641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Поддержка молодых педагогов, наставничество, оказание на рабочем месте практической помощи молодым специалистам, внутришкольная система методической работы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D3739A6-A44E-6217-F692-BEE78C541E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003" y="5493425"/>
            <a:ext cx="679882" cy="6798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96398FA-0907-9F1C-D90A-ADDF426547C2}"/>
              </a:ext>
            </a:extLst>
          </p:cNvPr>
          <p:cNvSpPr txBox="1"/>
          <p:nvPr/>
        </p:nvSpPr>
        <p:spPr>
          <a:xfrm>
            <a:off x="4276724" y="1429249"/>
            <a:ext cx="5770564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000" b="1" kern="0" dirty="0">
                <a:effectLst/>
                <a:highlight>
                  <a:srgbClr val="C3DEFB"/>
                </a:highlight>
                <a:latin typeface="+mn-lt"/>
                <a:ea typeface="Calibri" panose="020F0502020204030204" pitchFamily="34" charset="0"/>
              </a:rPr>
              <a:t>Основные пути решения кадровой проблемы</a:t>
            </a:r>
            <a:endParaRPr lang="ru-RU" sz="1800" b="1" dirty="0">
              <a:highlight>
                <a:srgbClr val="C3DEFB"/>
              </a:highlight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71D0DA-61D3-26AA-9FD1-31D76CB2DF32}"/>
              </a:ext>
            </a:extLst>
          </p:cNvPr>
          <p:cNvSpPr txBox="1"/>
          <p:nvPr/>
        </p:nvSpPr>
        <p:spPr>
          <a:xfrm>
            <a:off x="1620144" y="5469972"/>
            <a:ext cx="11093800" cy="1568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+mn-lt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b="1" dirty="0"/>
              <a:t>Реализация различных мер поощрения педагогических работников: </a:t>
            </a:r>
          </a:p>
          <a:p>
            <a:pPr>
              <a:spcAft>
                <a:spcPts val="0"/>
              </a:spcAft>
            </a:pPr>
            <a:r>
              <a:rPr lang="ru-RU" b="1" dirty="0"/>
              <a:t>- государственные и ведомственные награды (в 2023 году </a:t>
            </a:r>
            <a:r>
              <a:rPr lang="ru-RU" b="1" dirty="0">
                <a:solidFill>
                  <a:srgbClr val="FF0000"/>
                </a:solidFill>
              </a:rPr>
              <a:t>150</a:t>
            </a:r>
            <a:r>
              <a:rPr lang="ru-RU" b="1" dirty="0"/>
              <a:t> работников - государственные и ведомственные награды;  </a:t>
            </a:r>
            <a:r>
              <a:rPr lang="ru-RU" b="1" dirty="0">
                <a:solidFill>
                  <a:srgbClr val="FF0000"/>
                </a:solidFill>
              </a:rPr>
              <a:t>104</a:t>
            </a:r>
            <a:r>
              <a:rPr lang="ru-RU" b="1" dirty="0"/>
              <a:t> работника - Знак «Отличник просвещения»; </a:t>
            </a:r>
            <a:r>
              <a:rPr lang="ru-RU" b="1" dirty="0">
                <a:solidFill>
                  <a:srgbClr val="FF0000"/>
                </a:solidFill>
              </a:rPr>
              <a:t>471</a:t>
            </a:r>
            <a:r>
              <a:rPr lang="ru-RU" b="1" dirty="0"/>
              <a:t> человек - награды Департамента образования ЯО)</a:t>
            </a:r>
          </a:p>
          <a:p>
            <a:pPr>
              <a:spcAft>
                <a:spcPts val="0"/>
              </a:spcAft>
            </a:pPr>
            <a:r>
              <a:rPr lang="ru-RU" b="1" dirty="0"/>
              <a:t>- городская премия 25 лучшим педагогическим работникам,</a:t>
            </a:r>
          </a:p>
          <a:p>
            <a:pPr>
              <a:spcAft>
                <a:spcPts val="0"/>
              </a:spcAft>
            </a:pPr>
            <a:r>
              <a:rPr lang="ru-RU" b="1" dirty="0"/>
              <a:t>- нагрудный знак за заслуги в развитии образования города Ярославля</a:t>
            </a:r>
          </a:p>
        </p:txBody>
      </p:sp>
    </p:spTree>
    <p:extLst>
      <p:ext uri="{BB962C8B-B14F-4D97-AF65-F5344CB8AC3E}">
        <p14:creationId xmlns:p14="http://schemas.microsoft.com/office/powerpoint/2010/main" val="1858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867558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26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0043" y="407374"/>
            <a:ext cx="2572612" cy="714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Кадровое обеспечение муниципальной системы образования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683526" y="649303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36515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6513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14:cNvPr>
              <p14:cNvContentPartPr/>
              <p14:nvPr/>
            </p14:nvContentPartPr>
            <p14:xfrm>
              <a:off x="9756720" y="2586911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7720" y="2577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14:cNvPr>
              <p14:cNvContentPartPr/>
              <p14:nvPr/>
            </p14:nvContentPartPr>
            <p14:xfrm>
              <a:off x="3854520" y="2566031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5520" y="25570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14:cNvPr>
              <p14:cNvContentPartPr/>
              <p14:nvPr/>
            </p14:nvContentPartPr>
            <p14:xfrm>
              <a:off x="5278320" y="2545511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320" y="25365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CBCDC2D-6C2C-B0C7-1FCC-8C133914ED8E}"/>
                  </a:ext>
                </a:extLst>
              </p14:cNvPr>
              <p14:cNvContentPartPr/>
              <p14:nvPr/>
            </p14:nvContentPartPr>
            <p14:xfrm>
              <a:off x="-1517302" y="810311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CBCDC2D-6C2C-B0C7-1FCC-8C133914ED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26302" y="75631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275FB2ED-C1AE-9CE6-F476-3558791FEC11}"/>
                  </a:ext>
                </a:extLst>
              </p14:cNvPr>
              <p14:cNvContentPartPr/>
              <p14:nvPr/>
            </p14:nvContentPartPr>
            <p14:xfrm>
              <a:off x="9891818" y="3179471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5FB2ED-C1AE-9CE6-F476-3558791FEC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82818" y="3125471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6398FA-0907-9F1C-D90A-ADDF426547C2}"/>
              </a:ext>
            </a:extLst>
          </p:cNvPr>
          <p:cNvSpPr txBox="1"/>
          <p:nvPr/>
        </p:nvSpPr>
        <p:spPr>
          <a:xfrm>
            <a:off x="4246453" y="1425034"/>
            <a:ext cx="4946867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000" b="1" kern="0" dirty="0">
                <a:effectLst/>
                <a:latin typeface="+mn-lt"/>
                <a:ea typeface="Calibri" panose="020F0502020204030204" pitchFamily="34" charset="0"/>
              </a:rPr>
              <a:t>Психологический портрет педагогов школ</a:t>
            </a:r>
            <a:endParaRPr lang="ru-RU" sz="1800" b="1" dirty="0">
              <a:latin typeface="+mn-lt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6EE44AB-B226-C157-2002-602F9E7AC37B}"/>
              </a:ext>
            </a:extLst>
          </p:cNvPr>
          <p:cNvCxnSpPr>
            <a:cxnSpLocks/>
          </p:cNvCxnSpPr>
          <p:nvPr/>
        </p:nvCxnSpPr>
        <p:spPr>
          <a:xfrm>
            <a:off x="6719887" y="2348345"/>
            <a:ext cx="0" cy="420831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CE82D5-A545-924B-15EE-E661AE7F258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41855" y="1806866"/>
            <a:ext cx="674181" cy="6741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31E34C-AE17-8490-00E9-151BA505E6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3739" y="1894472"/>
            <a:ext cx="674181" cy="67418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56D04B6-548B-A45A-3577-60CE8B42DAB0}"/>
              </a:ext>
            </a:extLst>
          </p:cNvPr>
          <p:cNvSpPr txBox="1"/>
          <p:nvPr/>
        </p:nvSpPr>
        <p:spPr>
          <a:xfrm>
            <a:off x="725752" y="2617465"/>
            <a:ext cx="5810129" cy="40644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все чаще связывают позитивные изменения в школе с деятельностью директора;</a:t>
            </a:r>
            <a:endParaRPr lang="ru-RU" sz="1400" b="1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высоко ценят возможность обратиться к своему директору как по профессиональным, так и по личным вопросам;</a:t>
            </a:r>
            <a:endParaRPr lang="ru-RU" sz="1400" b="1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коллективах очень ценится высокая мотивированность, желание работать, исполнительность и педантичность;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наиболее удовлетворенные потребности: возможность дружеского и профессионального общения с коллегами, возможность приобретения новых умений и реализации своих задумок, возможность совместной деятельности с учениками</a:t>
            </a:r>
            <a:r>
              <a:rPr lang="ru-RU" sz="1600" b="1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latin typeface="+mn-lt"/>
                <a:cs typeface="Times New Roman" panose="02020603050405020304" pitchFamily="18" charset="0"/>
              </a:rPr>
              <a:t>з</a:t>
            </a:r>
            <a:r>
              <a:rPr lang="ru-RU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 последние 10 лет стали больше видеть признание их достижений и одобрение со стороны руководства. </a:t>
            </a:r>
            <a:endParaRPr lang="ru-RU" sz="1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F7F365-EA8F-B08C-B0C1-5F51F5B0F402}"/>
              </a:ext>
            </a:extLst>
          </p:cNvPr>
          <p:cNvSpPr txBox="1"/>
          <p:nvPr/>
        </p:nvSpPr>
        <p:spPr>
          <a:xfrm>
            <a:off x="6930739" y="2594107"/>
            <a:ext cx="5690882" cy="43476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>
                <a:effectLst/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педагоги и администрация недостаточно учитывают запросы и требования родителей и учащихся при организации образовательного процесса;</a:t>
            </a:r>
          </a:p>
          <a:p>
            <a:r>
              <a:rPr lang="ru-RU" b="1" dirty="0"/>
              <a:t>слабо ощущают, что администрация относится к ним как к равным партнерам;</a:t>
            </a:r>
          </a:p>
          <a:p>
            <a:r>
              <a:rPr lang="ru-RU" b="1" dirty="0"/>
              <a:t>одной из самых острых потребностей остается повышение зарплаты и ее соответствия трудозатратам;</a:t>
            </a:r>
          </a:p>
          <a:p>
            <a:r>
              <a:rPr lang="ru-RU" b="1" dirty="0"/>
              <a:t>нет достаточного чувства личной безопасности и защищенности в стенах школы: физическая безопасность, безопасность в общении с учениками, страх перед начальством, снижение уровня доверия к коллегам;</a:t>
            </a:r>
          </a:p>
          <a:p>
            <a:r>
              <a:rPr lang="ru-RU" b="1" dirty="0"/>
              <a:t>недостаток обратной связи с органами управления образованием: возможность проинформировать о проблемах, задать вопросы и получить ответы.</a:t>
            </a:r>
          </a:p>
        </p:txBody>
      </p:sp>
    </p:spTree>
    <p:extLst>
      <p:ext uri="{BB962C8B-B14F-4D97-AF65-F5344CB8AC3E}">
        <p14:creationId xmlns:p14="http://schemas.microsoft.com/office/powerpoint/2010/main" val="13052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867558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27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4523" y="588153"/>
            <a:ext cx="2572612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Ключевые задачи МСО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683526" y="649303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36515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6513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14:cNvPr>
              <p14:cNvContentPartPr/>
              <p14:nvPr/>
            </p14:nvContentPartPr>
            <p14:xfrm>
              <a:off x="9756720" y="2586911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7720" y="2577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14:cNvPr>
              <p14:cNvContentPartPr/>
              <p14:nvPr/>
            </p14:nvContentPartPr>
            <p14:xfrm>
              <a:off x="3854520" y="2566031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5520" y="25570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14:cNvPr>
              <p14:cNvContentPartPr/>
              <p14:nvPr/>
            </p14:nvContentPartPr>
            <p14:xfrm>
              <a:off x="5278320" y="2545511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320" y="25365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CBCDC2D-6C2C-B0C7-1FCC-8C133914ED8E}"/>
                  </a:ext>
                </a:extLst>
              </p14:cNvPr>
              <p14:cNvContentPartPr/>
              <p14:nvPr/>
            </p14:nvContentPartPr>
            <p14:xfrm>
              <a:off x="-1517302" y="810311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CBCDC2D-6C2C-B0C7-1FCC-8C133914ED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26302" y="75631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275FB2ED-C1AE-9CE6-F476-3558791FEC11}"/>
                  </a:ext>
                </a:extLst>
              </p14:cNvPr>
              <p14:cNvContentPartPr/>
              <p14:nvPr/>
            </p14:nvContentPartPr>
            <p14:xfrm>
              <a:off x="9891818" y="3179471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5FB2ED-C1AE-9CE6-F476-3558791FEC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82818" y="3125471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6398FA-0907-9F1C-D90A-ADDF426547C2}"/>
              </a:ext>
            </a:extLst>
          </p:cNvPr>
          <p:cNvSpPr txBox="1"/>
          <p:nvPr/>
        </p:nvSpPr>
        <p:spPr>
          <a:xfrm>
            <a:off x="4276363" y="1543837"/>
            <a:ext cx="641588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b="1" kern="0" dirty="0">
                <a:effectLst/>
                <a:highlight>
                  <a:srgbClr val="C3DEFB"/>
                </a:highlight>
                <a:latin typeface="+mn-lt"/>
                <a:ea typeface="Calibri" panose="020F0502020204030204" pitchFamily="34" charset="0"/>
              </a:rPr>
              <a:t>Ключевые задачи на 2022/2023 учебный год</a:t>
            </a:r>
            <a:endParaRPr lang="ru-RU" sz="2400" b="1" dirty="0">
              <a:highlight>
                <a:srgbClr val="C3DEFB"/>
              </a:highligh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5D12F-F3DD-338F-23C9-446EED844CEF}"/>
              </a:ext>
            </a:extLst>
          </p:cNvPr>
          <p:cNvSpPr txBox="1"/>
          <p:nvPr/>
        </p:nvSpPr>
        <p:spPr>
          <a:xfrm>
            <a:off x="884093" y="2274562"/>
            <a:ext cx="11671588" cy="4159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доступности, качества и эффективности образовательных услуг, в том числе путем оптимизации сети ОО, повышение квалификации руководящих  и педагогических работников.</a:t>
            </a:r>
            <a:endParaRPr lang="ru-RU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защиты прав и  интересов детей, создание условий для  безопасности всех участников образовательного процесса, в том числе контроль за качеством горячего питания.</a:t>
            </a:r>
            <a:endParaRPr lang="ru-RU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Совершенствование материально-технической базы учреждений. Оптимизация финансовых ресурсов.</a:t>
            </a:r>
            <a:endParaRPr lang="ru-RU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внедрения ФГОС.</a:t>
            </a:r>
            <a:endParaRPr lang="ru-RU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Активное  вовлечение всех участников образовательных отношений в конкурсное движение с целью выявления талантливых  детей и педагогов. </a:t>
            </a:r>
            <a:endParaRPr lang="ru-RU" sz="16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кадрового резерва управленческих и педагогических работников на всех уровнях управления.</a:t>
            </a:r>
            <a:endParaRPr lang="ru-RU" sz="1600" b="1" dirty="0">
              <a:latin typeface="+mn-l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Развитие системы сопровождения профессионального самоопределения, в т.ч выпускников школ.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867558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28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683526" y="649303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36515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6513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CBCDC2D-6C2C-B0C7-1FCC-8C133914ED8E}"/>
                  </a:ext>
                </a:extLst>
              </p14:cNvPr>
              <p14:cNvContentPartPr/>
              <p14:nvPr/>
            </p14:nvContentPartPr>
            <p14:xfrm>
              <a:off x="-1517302" y="810311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CBCDC2D-6C2C-B0C7-1FCC-8C133914ED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26302" y="756311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6398FA-0907-9F1C-D90A-ADDF426547C2}"/>
              </a:ext>
            </a:extLst>
          </p:cNvPr>
          <p:cNvSpPr txBox="1"/>
          <p:nvPr/>
        </p:nvSpPr>
        <p:spPr>
          <a:xfrm>
            <a:off x="4276364" y="1392919"/>
            <a:ext cx="728871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000" b="1" kern="0" dirty="0">
                <a:effectLst/>
                <a:latin typeface="+mn-lt"/>
                <a:ea typeface="Calibri" panose="020F0502020204030204" pitchFamily="34" charset="0"/>
              </a:rPr>
              <a:t>Федеральные новации 2023/2024 учебного года</a:t>
            </a:r>
            <a:endParaRPr lang="ru-RU" sz="2000" b="1" dirty="0">
              <a:latin typeface="+mn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E91C281-0930-A494-22EB-73F6A6D644ED}"/>
              </a:ext>
            </a:extLst>
          </p:cNvPr>
          <p:cNvGrpSpPr/>
          <p:nvPr/>
        </p:nvGrpSpPr>
        <p:grpSpPr>
          <a:xfrm>
            <a:off x="828316" y="1988350"/>
            <a:ext cx="11783143" cy="4975156"/>
            <a:chOff x="828316" y="1988350"/>
            <a:chExt cx="11783143" cy="49751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60DB0D47-901C-4C6B-D839-2D0106D44BB7}"/>
                    </a:ext>
                  </a:extLst>
                </p14:cNvPr>
                <p14:cNvContentPartPr/>
                <p14:nvPr/>
              </p14:nvContentPartPr>
              <p14:xfrm>
                <a:off x="9756720" y="2586911"/>
                <a:ext cx="36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60DB0D47-901C-4C6B-D839-2D0106D44B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47720" y="25779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C88D8BFC-0E7C-7FDD-5687-62133D075E3D}"/>
                    </a:ext>
                  </a:extLst>
                </p14:cNvPr>
                <p14:cNvContentPartPr/>
                <p14:nvPr/>
              </p14:nvContentPartPr>
              <p14:xfrm>
                <a:off x="3854520" y="2566031"/>
                <a:ext cx="360" cy="3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C88D8BFC-0E7C-7FDD-5687-62133D075E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45520" y="25570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882AC99A-0F8A-C67A-57F0-932A9C9D5DCD}"/>
                    </a:ext>
                  </a:extLst>
                </p14:cNvPr>
                <p14:cNvContentPartPr/>
                <p14:nvPr/>
              </p14:nvContentPartPr>
              <p14:xfrm>
                <a:off x="5278320" y="2545511"/>
                <a:ext cx="360" cy="3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882AC99A-0F8A-C67A-57F0-932A9C9D5DC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9320" y="25365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275FB2ED-C1AE-9CE6-F476-3558791FEC11}"/>
                    </a:ext>
                  </a:extLst>
                </p14:cNvPr>
                <p14:cNvContentPartPr/>
                <p14:nvPr/>
              </p14:nvContentPartPr>
              <p14:xfrm>
                <a:off x="9891818" y="3179471"/>
                <a:ext cx="360" cy="36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="" xmlns:a16="http://schemas.microsoft.com/office/drawing/2014/main" id="{275FB2ED-C1AE-9CE6-F476-3558791FEC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82818" y="3125471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5BE368-29AF-4FC6-802C-7A8AA3F57012}"/>
                </a:ext>
              </a:extLst>
            </p:cNvPr>
            <p:cNvSpPr txBox="1"/>
            <p:nvPr/>
          </p:nvSpPr>
          <p:spPr>
            <a:xfrm>
              <a:off x="1734087" y="2013378"/>
              <a:ext cx="4829653" cy="1029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800" b="1" dirty="0">
                  <a:latin typeface="+mn-lt"/>
                  <a:cs typeface="Times New Roman" panose="02020603050405020304" pitchFamily="18" charset="0"/>
                </a:rPr>
                <a:t>Н</a:t>
              </a:r>
              <a:r>
                <a:rPr lang="ru-RU" sz="1800" b="1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овые ФГОСЫ, переход на единые федеральные образовательные программы, новые учебники истории</a:t>
              </a:r>
              <a:endParaRPr lang="ru-RU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0E175AE-9CB1-8A95-E19D-CB2F0949A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8130" y="2000185"/>
              <a:ext cx="907905" cy="90790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605ABE6-FD9A-0BB3-B472-BB0120013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8316" y="3282354"/>
              <a:ext cx="907905" cy="90790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73B2C9-7644-AEF8-6E48-4732CA5DEE65}"/>
                </a:ext>
              </a:extLst>
            </p:cNvPr>
            <p:cNvSpPr txBox="1"/>
            <p:nvPr/>
          </p:nvSpPr>
          <p:spPr>
            <a:xfrm>
              <a:off x="1774681" y="3424483"/>
              <a:ext cx="4719637" cy="710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1800">
                  <a:latin typeface="+mn-lt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/>
                <a:t>Возвращение серебряных медалей «За особые успехи в учении» </a:t>
              </a:r>
              <a:r>
                <a:rPr lang="en-US" b="1" dirty="0"/>
                <a:t>II</a:t>
              </a:r>
              <a:r>
                <a:rPr lang="ru-RU" b="1" dirty="0"/>
                <a:t> степени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978044B-0F20-FD8A-3183-153B0CD68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9098" y="4558488"/>
              <a:ext cx="907905" cy="90790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DE6C18-7BE8-55A3-A23C-3F8900A05F7D}"/>
                </a:ext>
              </a:extLst>
            </p:cNvPr>
            <p:cNvSpPr txBox="1"/>
            <p:nvPr/>
          </p:nvSpPr>
          <p:spPr>
            <a:xfrm>
              <a:off x="1813936" y="4427665"/>
              <a:ext cx="4864997" cy="1347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1800">
                  <a:latin typeface="+mn-lt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/>
                <a:t>Обязанность школьников участвовать в общественно полезном труде, предусмотренном образовательной программой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7E773D7-D53B-0757-BECB-C1001125A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8131" y="5926381"/>
              <a:ext cx="907905" cy="90790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A6D827-9EAB-D7A8-0B22-1CE4227AB749}"/>
                </a:ext>
              </a:extLst>
            </p:cNvPr>
            <p:cNvSpPr txBox="1"/>
            <p:nvPr/>
          </p:nvSpPr>
          <p:spPr>
            <a:xfrm>
              <a:off x="7781806" y="1988350"/>
              <a:ext cx="4829653" cy="1666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1800">
                  <a:latin typeface="+mn-lt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/>
                <a:t>Обязательная реализация в школах Единой модели профессиональной ориентации - профориентационного минимума. В 6–11-х классах – еженедельные занятия по профориентации «Россия – мои горизонты»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C33ABA7-6CB9-72DF-48AF-105AE37BD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73901" y="2112078"/>
              <a:ext cx="907905" cy="9079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059D41-3159-CDA4-194A-F5E9F3FB40A6}"/>
                </a:ext>
              </a:extLst>
            </p:cNvPr>
            <p:cNvSpPr txBox="1"/>
            <p:nvPr/>
          </p:nvSpPr>
          <p:spPr>
            <a:xfrm>
              <a:off x="1813936" y="5934250"/>
              <a:ext cx="4680382" cy="1029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1800">
                  <a:latin typeface="+mn-lt"/>
                  <a:cs typeface="Times New Roman" panose="02020603050405020304" pitchFamily="18" charset="0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ru-RU" b="1" dirty="0"/>
                <a:t>Смена названия предмета ОБЖ на «Основы безопасности и защиты Родины» </a:t>
              </a:r>
            </a:p>
            <a:p>
              <a:r>
                <a:rPr lang="ru-RU" b="1" dirty="0"/>
                <a:t>(с 1 сентября 2024 года)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12CB3AA-03D6-C77B-B7A4-CD3912799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73902" y="3901016"/>
              <a:ext cx="907905" cy="90790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5169A6-91E1-31E6-102C-25B7308DF856}"/>
                </a:ext>
              </a:extLst>
            </p:cNvPr>
            <p:cNvSpPr txBox="1"/>
            <p:nvPr/>
          </p:nvSpPr>
          <p:spPr>
            <a:xfrm>
              <a:off x="7901493" y="3895010"/>
              <a:ext cx="4689184" cy="1347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1800">
                  <a:latin typeface="+mn-lt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/>
                <a:t>Введение в штат должности советника директора по воспитанию и взаимодействию с детскими общественными объединениями</a:t>
              </a: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24355DD-48B6-5108-C69C-672F2926A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97019" y="5472429"/>
              <a:ext cx="907905" cy="90790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BE54A3-5C31-6A81-DF94-A8568D9C20C9}"/>
                </a:ext>
              </a:extLst>
            </p:cNvPr>
            <p:cNvSpPr txBox="1"/>
            <p:nvPr/>
          </p:nvSpPr>
          <p:spPr>
            <a:xfrm>
              <a:off x="7920723" y="5412490"/>
              <a:ext cx="4669954" cy="1027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115000"/>
                </a:lnSpc>
                <a:spcAft>
                  <a:spcPts val="1000"/>
                </a:spcAft>
                <a:defRPr sz="1800">
                  <a:latin typeface="+mn-lt"/>
                  <a:cs typeface="Times New Roman" panose="02020603050405020304" pitchFamily="18" charset="0"/>
                </a:defRPr>
              </a:lvl1pPr>
            </a:lstStyle>
            <a:p>
              <a:r>
                <a:rPr lang="ru-RU" b="1" dirty="0"/>
                <a:t>Пристальный федеральный контроль за вопросами бюрократической нагрузки на педагогов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6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867558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29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4523" y="498949"/>
            <a:ext cx="2572612" cy="514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Индекс качества школьного образования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683526" y="649303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36515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6513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14:cNvPr>
              <p14:cNvContentPartPr/>
              <p14:nvPr/>
            </p14:nvContentPartPr>
            <p14:xfrm>
              <a:off x="9756720" y="2586911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7720" y="2577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14:cNvPr>
              <p14:cNvContentPartPr/>
              <p14:nvPr/>
            </p14:nvContentPartPr>
            <p14:xfrm>
              <a:off x="3854520" y="2566031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5520" y="25570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14:cNvPr>
              <p14:cNvContentPartPr/>
              <p14:nvPr/>
            </p14:nvContentPartPr>
            <p14:xfrm>
              <a:off x="5278320" y="2545511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320" y="25365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CBCDC2D-6C2C-B0C7-1FCC-8C133914ED8E}"/>
                  </a:ext>
                </a:extLst>
              </p14:cNvPr>
              <p14:cNvContentPartPr/>
              <p14:nvPr/>
            </p14:nvContentPartPr>
            <p14:xfrm>
              <a:off x="-1517302" y="810311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CBCDC2D-6C2C-B0C7-1FCC-8C133914ED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26302" y="75631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275FB2ED-C1AE-9CE6-F476-3558791FEC11}"/>
                  </a:ext>
                </a:extLst>
              </p14:cNvPr>
              <p14:cNvContentPartPr/>
              <p14:nvPr/>
            </p14:nvContentPartPr>
            <p14:xfrm>
              <a:off x="9891818" y="3179471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5FB2ED-C1AE-9CE6-F476-3558791FEC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82818" y="3125471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6398FA-0907-9F1C-D90A-ADDF426547C2}"/>
              </a:ext>
            </a:extLst>
          </p:cNvPr>
          <p:cNvSpPr txBox="1"/>
          <p:nvPr/>
        </p:nvSpPr>
        <p:spPr>
          <a:xfrm>
            <a:off x="6042818" y="1473905"/>
            <a:ext cx="605184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ИНТЕГРИРОВАННЫЙ ИНДЕКС ШКОЛЬНОГО ОБРАЗОВАНИЯ</a:t>
            </a:r>
            <a:endParaRPr lang="ru-RU" sz="1800" b="1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059D41-3159-CDA4-194A-F5E9F3FB40A6}"/>
              </a:ext>
            </a:extLst>
          </p:cNvPr>
          <p:cNvSpPr txBox="1"/>
          <p:nvPr/>
        </p:nvSpPr>
        <p:spPr>
          <a:xfrm>
            <a:off x="960583" y="5477799"/>
            <a:ext cx="3427266" cy="710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800">
                <a:latin typeface="+mn-lt"/>
                <a:cs typeface="Times New Roman" panose="02020603050405020304" pitchFamily="18" charset="0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b="1" dirty="0"/>
              <a:t>Единая система оценки качества образования (ЕСОКО)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258922D-581A-F038-20A2-9DBB9EA54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479222"/>
              </p:ext>
            </p:extLst>
          </p:nvPr>
        </p:nvGraphicFramePr>
        <p:xfrm>
          <a:off x="346253" y="1526497"/>
          <a:ext cx="4661677" cy="388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DDAB4DF-B9E2-A45A-D712-2053B1637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64346"/>
              </p:ext>
            </p:extLst>
          </p:nvPr>
        </p:nvGraphicFramePr>
        <p:xfrm>
          <a:off x="4921536" y="1932474"/>
          <a:ext cx="7717778" cy="4420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536">
                  <a:extLst>
                    <a:ext uri="{9D8B030D-6E8A-4147-A177-3AD203B41FA5}">
                      <a16:colId xmlns:a16="http://schemas.microsoft.com/office/drawing/2014/main" val="211242001"/>
                    </a:ext>
                  </a:extLst>
                </a:gridCol>
                <a:gridCol w="5279242">
                  <a:extLst>
                    <a:ext uri="{9D8B030D-6E8A-4147-A177-3AD203B41FA5}">
                      <a16:colId xmlns:a16="http://schemas.microsoft.com/office/drawing/2014/main" val="2686217238"/>
                    </a:ext>
                  </a:extLst>
                </a:gridCol>
              </a:tblGrid>
              <a:tr h="80120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ПОКАЗАТЕЛИ ПО НАПРАВЛЕНИЯМ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ОБЩЕСТВЕННО-ЗНАЧИМЫЕ НАПРАВЛЕНИЯ ОЦЕНКИ КАЧЕСТВА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63183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Индекс качества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 Light"/>
                        </a:rPr>
                        <a:t>Получение обучающихся знаний и умений, необходимых для использования в практической деятельности / для продолжения образования / для освоения профессий</a:t>
                      </a:r>
                      <a:endParaRPr lang="ru-RU" sz="16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372040"/>
                  </a:ext>
                </a:extLst>
              </a:tr>
              <a:tr h="91636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Индекс сформированности ценностных ориентаций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 Light"/>
                        </a:rPr>
                        <a:t>Сформированность у обучающихся  ценностных ориентаций, принятых в российском обществе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906252"/>
                  </a:ext>
                </a:extLst>
              </a:tr>
              <a:tr h="719964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Индекс школьного благополучия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 Light"/>
                        </a:rPr>
                        <a:t>Психологический комфорт и безопасность обучающихся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0779399"/>
                  </a:ext>
                </a:extLst>
              </a:tr>
              <a:tr h="91636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Индекс профессионального самоопределения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Roboto Light"/>
                        </a:rPr>
                        <a:t>Готовность выпускников к сознательному формированию своей траектории обучения / трудовой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088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0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2347397" y="87399"/>
            <a:ext cx="423193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5578" y="584389"/>
            <a:ext cx="3054983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algn="r"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anose="02020603050405020304" pitchFamily="18" charset="0"/>
              </a:rPr>
              <a:t>Муниципальная система образования</a:t>
            </a:r>
            <a:r>
              <a:rPr lang="ru-RU" sz="1300" dirty="0">
                <a:solidFill>
                  <a:srgbClr val="002B8D"/>
                </a:solidFill>
                <a:latin typeface="+mn-lt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34" y="1477949"/>
            <a:ext cx="10793370" cy="79780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Функционирует</a:t>
            </a:r>
            <a:r>
              <a:rPr lang="ru-RU" sz="2000" b="1" dirty="0">
                <a:solidFill>
                  <a:srgbClr val="FF0000"/>
                </a:solidFill>
              </a:rPr>
              <a:t> 271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учреждение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В отрасли трудится </a:t>
            </a:r>
            <a:r>
              <a:rPr lang="ru-RU" sz="2000" b="1" dirty="0">
                <a:solidFill>
                  <a:srgbClr val="FF0000"/>
                </a:solidFill>
              </a:rPr>
              <a:t>более 9 тысяч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педагогических работников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8613" y="5003117"/>
            <a:ext cx="10793370" cy="196671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800" b="1" dirty="0"/>
              <a:t>Также:</a:t>
            </a:r>
          </a:p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3</a:t>
            </a:r>
            <a:r>
              <a:rPr lang="ru-RU" sz="1800" b="1" dirty="0"/>
              <a:t> ППМС-центра</a:t>
            </a:r>
          </a:p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1</a:t>
            </a:r>
            <a:r>
              <a:rPr lang="ru-RU" sz="1800" b="1" dirty="0"/>
              <a:t> детский дом  </a:t>
            </a:r>
          </a:p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1</a:t>
            </a:r>
            <a:r>
              <a:rPr lang="ru-RU" sz="1800" b="1" dirty="0"/>
              <a:t> Городской центр развития образования</a:t>
            </a:r>
          </a:p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rgbClr val="FF0000"/>
                </a:solidFill>
              </a:rPr>
              <a:t>5 </a:t>
            </a:r>
            <a:r>
              <a:rPr lang="ru-RU" sz="1800" b="1" dirty="0"/>
              <a:t>ЦОФ</a:t>
            </a:r>
          </a:p>
        </p:txBody>
      </p:sp>
      <p:sp>
        <p:nvSpPr>
          <p:cNvPr id="13" name="Прямоугольник 31"/>
          <p:cNvSpPr>
            <a:spLocks noChangeArrowheads="1"/>
          </p:cNvSpPr>
          <p:nvPr/>
        </p:nvSpPr>
        <p:spPr bwMode="auto">
          <a:xfrm>
            <a:off x="4925899" y="641657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606705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Изображение 3">
            <a:extLst>
              <a:ext uri="{FF2B5EF4-FFF2-40B4-BE49-F238E27FC236}">
                <a16:creationId xmlns:a16="http://schemas.microsoft.com/office/drawing/2014/main" id="{A4D49824-5AC4-071F-8E94-89274DDD0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4" y="334583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246898"/>
              </p:ext>
            </p:extLst>
          </p:nvPr>
        </p:nvGraphicFramePr>
        <p:xfrm>
          <a:off x="3124198" y="2321801"/>
          <a:ext cx="9306963" cy="419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8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867558" y="253655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30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4523" y="498949"/>
            <a:ext cx="2572612" cy="514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Безопасная образовательная среда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683526" y="649303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" y="365155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565139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14:cNvPr>
              <p14:cNvContentPartPr/>
              <p14:nvPr/>
            </p14:nvContentPartPr>
            <p14:xfrm>
              <a:off x="9756720" y="2586911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60DB0D47-901C-4C6B-D839-2D0106D44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7720" y="25779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14:cNvPr>
              <p14:cNvContentPartPr/>
              <p14:nvPr/>
            </p14:nvContentPartPr>
            <p14:xfrm>
              <a:off x="3854520" y="2566031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88D8BFC-0E7C-7FDD-5687-62133D075E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5520" y="25570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14:cNvPr>
              <p14:cNvContentPartPr/>
              <p14:nvPr/>
            </p14:nvContentPartPr>
            <p14:xfrm>
              <a:off x="5278320" y="2545511"/>
              <a:ext cx="360" cy="3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882AC99A-0F8A-C67A-57F0-932A9C9D5D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320" y="25365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8CBCDC2D-6C2C-B0C7-1FCC-8C133914ED8E}"/>
                  </a:ext>
                </a:extLst>
              </p14:cNvPr>
              <p14:cNvContentPartPr/>
              <p14:nvPr/>
            </p14:nvContentPartPr>
            <p14:xfrm>
              <a:off x="-1517302" y="810311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CBCDC2D-6C2C-B0C7-1FCC-8C133914ED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526302" y="756311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275FB2ED-C1AE-9CE6-F476-3558791FEC11}"/>
                  </a:ext>
                </a:extLst>
              </p14:cNvPr>
              <p14:cNvContentPartPr/>
              <p14:nvPr/>
            </p14:nvContentPartPr>
            <p14:xfrm>
              <a:off x="9891818" y="3179471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5FB2ED-C1AE-9CE6-F476-3558791FEC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82818" y="3125471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6398FA-0907-9F1C-D90A-ADDF426547C2}"/>
              </a:ext>
            </a:extLst>
          </p:cNvPr>
          <p:cNvSpPr txBox="1"/>
          <p:nvPr/>
        </p:nvSpPr>
        <p:spPr>
          <a:xfrm>
            <a:off x="778817" y="1473905"/>
            <a:ext cx="1193512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800" b="1" kern="0" dirty="0">
                <a:effectLst/>
                <a:latin typeface="+mn-lt"/>
                <a:ea typeface="Calibri" panose="020F0502020204030204" pitchFamily="34" charset="0"/>
              </a:rPr>
              <a:t>Безопасная образовательная среда - целостная качественная характеристика внутренней жизни образовательного учреждения, представляющая собой совокупность всех позитивных возможностей обучения, воспитания и развития личности </a:t>
            </a:r>
            <a:endParaRPr lang="ru-RU" sz="1800" b="1" dirty="0">
              <a:latin typeface="+mn-lt"/>
            </a:endParaRPr>
          </a:p>
        </p:txBody>
      </p:sp>
      <p:pic>
        <p:nvPicPr>
          <p:cNvPr id="1030" name="Picture 6" descr="Бесплатное фото Указывая, что ребенок сидит в классе">
            <a:extLst>
              <a:ext uri="{FF2B5EF4-FFF2-40B4-BE49-F238E27FC236}">
                <a16:creationId xmlns:a16="http://schemas.microsoft.com/office/drawing/2014/main" id="{AC2725D2-3161-B6C2-8FC2-BD72DEDD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70" y="5016931"/>
            <a:ext cx="2899730" cy="19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есплатное фото Две девочки, ученицы начальной школы, после школы играют на детской площадке.">
            <a:extLst>
              <a:ext uri="{FF2B5EF4-FFF2-40B4-BE49-F238E27FC236}">
                <a16:creationId xmlns:a16="http://schemas.microsoft.com/office/drawing/2014/main" id="{06DD6AFF-2AAD-5C1F-277F-21271782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02" y="5016932"/>
            <a:ext cx="2899730" cy="19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есплатное фото Учитель с детьми смотрит на экран на уроке">
            <a:extLst>
              <a:ext uri="{FF2B5EF4-FFF2-40B4-BE49-F238E27FC236}">
                <a16:creationId xmlns:a16="http://schemas.microsoft.com/office/drawing/2014/main" id="{E8297034-D32B-73BF-676A-89384C25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09" y="5016933"/>
            <a:ext cx="2899731" cy="193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есплатное фото Вернуться к концепции школьного образования с девочками, учениками начальных классов, неся рюкзаками, идущими в класс">
            <a:extLst>
              <a:ext uri="{FF2B5EF4-FFF2-40B4-BE49-F238E27FC236}">
                <a16:creationId xmlns:a16="http://schemas.microsoft.com/office/drawing/2014/main" id="{B6DA0E80-B79F-6D0C-17EE-74A7CAEF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7" y="5006975"/>
            <a:ext cx="2899729" cy="19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B03AA65C-0279-DE15-819E-D615AB1BA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994493"/>
              </p:ext>
            </p:extLst>
          </p:nvPr>
        </p:nvGraphicFramePr>
        <p:xfrm>
          <a:off x="2207250" y="2415796"/>
          <a:ext cx="8508375" cy="240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6852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952412" y="87399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31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884" y="437723"/>
            <a:ext cx="2572612" cy="514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Школьное инициативное бюджетирование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372438" y="626042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" y="310871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396287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F83C51F-7BCA-39A9-0F1D-50F2A9C29EE4}"/>
              </a:ext>
            </a:extLst>
          </p:cNvPr>
          <p:cNvGrpSpPr/>
          <p:nvPr/>
        </p:nvGrpSpPr>
        <p:grpSpPr>
          <a:xfrm>
            <a:off x="811185" y="1589677"/>
            <a:ext cx="11574080" cy="5414408"/>
            <a:chOff x="811185" y="1589677"/>
            <a:chExt cx="11574080" cy="541440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778508C-3DFB-C992-A6A0-D9CAA9CC5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85" y="1589677"/>
              <a:ext cx="3982298" cy="183932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CD44BF4-973A-C4F7-ABF8-148E2C241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86" y="3429001"/>
              <a:ext cx="3982298" cy="18393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D6653-77ED-5478-1FD2-B185F1B9FFAF}"/>
                </a:ext>
              </a:extLst>
            </p:cNvPr>
            <p:cNvSpPr txBox="1"/>
            <p:nvPr/>
          </p:nvSpPr>
          <p:spPr>
            <a:xfrm>
              <a:off x="811185" y="5268325"/>
              <a:ext cx="3982299" cy="36933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dirty="0"/>
                <a:t>МОУ СШ №87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018EF8E-B136-3649-8AEF-89B4538A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825" y="4112215"/>
              <a:ext cx="3363384" cy="252253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DD93FE9-BB55-E6A6-7F0C-1B1599BA9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825" y="1589677"/>
              <a:ext cx="3363384" cy="252253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CA8AA7-9A93-4CAF-ECBE-82BE804AA6F5}"/>
                </a:ext>
              </a:extLst>
            </p:cNvPr>
            <p:cNvSpPr txBox="1"/>
            <p:nvPr/>
          </p:nvSpPr>
          <p:spPr>
            <a:xfrm>
              <a:off x="5147826" y="6634753"/>
              <a:ext cx="3363384" cy="36933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dirty="0"/>
                <a:t>МОУ СШ №31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AA2DD9-5073-B227-9B2E-A2DE4B744618}"/>
                </a:ext>
              </a:extLst>
            </p:cNvPr>
            <p:cNvSpPr txBox="1"/>
            <p:nvPr/>
          </p:nvSpPr>
          <p:spPr>
            <a:xfrm>
              <a:off x="8865549" y="6437273"/>
              <a:ext cx="3519715" cy="36933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dirty="0"/>
                <a:t>МОУ СШ №42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18D8514-2741-B4B9-6325-37C040008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50" y="1589677"/>
              <a:ext cx="3519715" cy="263978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4658C84-903B-6642-24D2-34BC76472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20"/>
            <a:stretch/>
          </p:blipFill>
          <p:spPr>
            <a:xfrm>
              <a:off x="8865550" y="4229463"/>
              <a:ext cx="3519715" cy="2211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2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952412" y="87399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32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884" y="437723"/>
            <a:ext cx="2572612" cy="514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Обновление образовательной среды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372438" y="626042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" y="310871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396287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ABA8398-5974-B2F2-357A-75B5059A0731}"/>
              </a:ext>
            </a:extLst>
          </p:cNvPr>
          <p:cNvGrpSpPr/>
          <p:nvPr/>
        </p:nvGrpSpPr>
        <p:grpSpPr>
          <a:xfrm>
            <a:off x="798147" y="1464469"/>
            <a:ext cx="11800014" cy="5207144"/>
            <a:chOff x="798147" y="1464469"/>
            <a:chExt cx="11800014" cy="520714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2BF92FB-FAF5-6342-F653-E0ED6117C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463" y="1537409"/>
              <a:ext cx="2754066" cy="2058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5B51426-BA76-56B1-8108-B5B743771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246" y="1464469"/>
              <a:ext cx="2775594" cy="20730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A556AFB-B1D0-BF73-60BD-9F99B0582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130" y="1480563"/>
              <a:ext cx="2754066" cy="2065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223CFA8-3780-AFDB-1428-5788ED42B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47" y="1537409"/>
              <a:ext cx="2764031" cy="20730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62A637A-15E2-C227-1D74-AFC97B48F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913" y="4491079"/>
              <a:ext cx="2754066" cy="2065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5671427-A23C-C4A0-B2F7-EDF3460BE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811" y="4483607"/>
              <a:ext cx="2764030" cy="20730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1B4F21C-1078-7DB6-0533-FF3B0E506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01" b="29114"/>
            <a:stretch/>
          </p:blipFill>
          <p:spPr>
            <a:xfrm>
              <a:off x="840015" y="4483607"/>
              <a:ext cx="2754066" cy="21880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D13180D-A877-69BF-CCE4-69FBF6CD2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2"/>
            <a:stretch/>
          </p:blipFill>
          <p:spPr>
            <a:xfrm>
              <a:off x="9834130" y="4483607"/>
              <a:ext cx="2764031" cy="2058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957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85"/>
          <p:cNvSpPr>
            <a:spLocks noGrp="1"/>
          </p:cNvSpPr>
          <p:nvPr>
            <p:ph type="sldNum" sz="quarter" idx="4294967295"/>
          </p:nvPr>
        </p:nvSpPr>
        <p:spPr>
          <a:xfrm>
            <a:off x="11952412" y="87399"/>
            <a:ext cx="846386" cy="10155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86CB4B4D-7CA3-9044-876B-883B54F8677D}" type="slidenum">
              <a:rPr sz="6599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33</a:t>
            </a:fld>
            <a:endParaRPr sz="6599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884" y="537751"/>
            <a:ext cx="2572612" cy="314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14" tIns="56714" rIns="56714" bIns="56714" numCol="1" spcCol="38095" rtlCol="0" anchor="t">
            <a:spAutoFit/>
          </a:bodyPr>
          <a:lstStyle/>
          <a:p>
            <a:pPr defTabSz="1425530"/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Благоустройство территории ОО</a:t>
            </a:r>
          </a:p>
        </p:txBody>
      </p:sp>
      <p:sp>
        <p:nvSpPr>
          <p:cNvPr id="2" name="AutoShape 4" descr="Детский технопарк «Кванториум» | МОУ &amp;quot;Средняя школа № 2 &amp;quot;Источник&amp;quot; г.  Петрозаводск"/>
          <p:cNvSpPr>
            <a:spLocks noChangeAspect="1" noChangeArrowheads="1"/>
          </p:cNvSpPr>
          <p:nvPr/>
        </p:nvSpPr>
        <p:spPr bwMode="auto">
          <a:xfrm>
            <a:off x="1555890" y="-159243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6400612b-1e84-47ee-a1ad-b685123ffa49"/>
          <p:cNvSpPr>
            <a:spLocks noChangeAspect="1" noChangeArrowheads="1"/>
          </p:cNvSpPr>
          <p:nvPr/>
        </p:nvSpPr>
        <p:spPr bwMode="auto">
          <a:xfrm>
            <a:off x="1734087" y="8750"/>
            <a:ext cx="356394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31"/>
          <p:cNvSpPr>
            <a:spLocks noChangeArrowheads="1"/>
          </p:cNvSpPr>
          <p:nvPr/>
        </p:nvSpPr>
        <p:spPr bwMode="auto">
          <a:xfrm>
            <a:off x="5372438" y="626042"/>
            <a:ext cx="26948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" y="310871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396287" y="305067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0AF9272-4DE0-CF86-5509-983DE1A24E6A}"/>
              </a:ext>
            </a:extLst>
          </p:cNvPr>
          <p:cNvGrpSpPr/>
          <p:nvPr/>
        </p:nvGrpSpPr>
        <p:grpSpPr>
          <a:xfrm>
            <a:off x="1097022" y="1444961"/>
            <a:ext cx="11278583" cy="5488672"/>
            <a:chOff x="1097022" y="1444961"/>
            <a:chExt cx="11278583" cy="5488672"/>
          </a:xfrm>
        </p:grpSpPr>
        <p:pic>
          <p:nvPicPr>
            <p:cNvPr id="2050" name="Picture 2" descr="Благоустройство территории школы">
              <a:extLst>
                <a:ext uri="{FF2B5EF4-FFF2-40B4-BE49-F238E27FC236}">
                  <a16:creationId xmlns:a16="http://schemas.microsoft.com/office/drawing/2014/main" id="{7FF57D40-D77C-8C6F-E78C-CEFE41311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022" y="1444961"/>
              <a:ext cx="2537653" cy="27028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ЛенОбласть | В Приозерском районе подростки с помощью ландшафтного дизайна  украсили территорию школьного двора - БезФормата">
              <a:extLst>
                <a:ext uri="{FF2B5EF4-FFF2-40B4-BE49-F238E27FC236}">
                  <a16:creationId xmlns:a16="http://schemas.microsoft.com/office/drawing/2014/main" id="{C4FABEDE-99A6-6563-A8F6-E0E64887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0708" y="1444961"/>
              <a:ext cx="2694897" cy="2694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Как спроектировать школьный двор">
              <a:extLst>
                <a:ext uri="{FF2B5EF4-FFF2-40B4-BE49-F238E27FC236}">
                  <a16:creationId xmlns:a16="http://schemas.microsoft.com/office/drawing/2014/main" id="{9775E1CC-2BAE-10A6-5B0D-350C96478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496" y="1444961"/>
              <a:ext cx="3940391" cy="27021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Отзывы о «МАОУ Екатерининская гимназия № 36», Краснодар, Центральный  внутригородской округ, микрорайон Центральный, Красноармейская улица, 52 —  Яндекс Карты">
              <a:extLst>
                <a:ext uri="{FF2B5EF4-FFF2-40B4-BE49-F238E27FC236}">
                  <a16:creationId xmlns:a16="http://schemas.microsoft.com/office/drawing/2014/main" id="{AEB0A98A-801D-8291-15FF-A7B8D1022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727" y="4231436"/>
              <a:ext cx="3602930" cy="27021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Бирюков: Территории возле 193 школ в Москве благоустроят в 2022 году">
              <a:extLst>
                <a:ext uri="{FF2B5EF4-FFF2-40B4-BE49-F238E27FC236}">
                  <a16:creationId xmlns:a16="http://schemas.microsoft.com/office/drawing/2014/main" id="{B826B35A-7843-981B-26CC-BBE7EDA57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033" y="4231294"/>
              <a:ext cx="3602930" cy="27023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91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11"/>
          <p:cNvSpPr>
            <a:spLocks noChangeArrowheads="1"/>
          </p:cNvSpPr>
          <p:nvPr/>
        </p:nvSpPr>
        <p:spPr bwMode="auto">
          <a:xfrm>
            <a:off x="3325091" y="3552114"/>
            <a:ext cx="8666018" cy="4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ru-RU" altLang="ru-RU" sz="4400" b="1" dirty="0">
                <a:solidFill>
                  <a:srgbClr val="004F9F"/>
                </a:solidFill>
                <a:latin typeface="+mj-lt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9461" name="Изображение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2" y="1434671"/>
            <a:ext cx="2319554" cy="78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213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328630" y="23518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688847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25" name="Прямоугольник 31"/>
          <p:cNvSpPr>
            <a:spLocks noChangeArrowheads="1"/>
          </p:cNvSpPr>
          <p:nvPr/>
        </p:nvSpPr>
        <p:spPr bwMode="auto">
          <a:xfrm>
            <a:off x="4795276" y="698946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1899" y="641670"/>
            <a:ext cx="2816224" cy="314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Новшества 2022/2023 учебного года</a:t>
            </a:r>
          </a:p>
        </p:txBody>
      </p:sp>
      <p:pic>
        <p:nvPicPr>
          <p:cNvPr id="2" name="Изображение 3">
            <a:extLst>
              <a:ext uri="{FF2B5EF4-FFF2-40B4-BE49-F238E27FC236}">
                <a16:creationId xmlns:a16="http://schemas.microsoft.com/office/drawing/2014/main" id="{3AF66860-1EA3-E89D-C80B-2BA5D46D7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8" y="314771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3098D61-89A6-949E-973B-4F86CF7CB91B}"/>
              </a:ext>
            </a:extLst>
          </p:cNvPr>
          <p:cNvGrpSpPr/>
          <p:nvPr/>
        </p:nvGrpSpPr>
        <p:grpSpPr>
          <a:xfrm>
            <a:off x="879020" y="1485017"/>
            <a:ext cx="11872804" cy="1496588"/>
            <a:chOff x="879020" y="1485017"/>
            <a:chExt cx="11872804" cy="14965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FA0FEC-DA77-183C-69E6-2E129B991534}"/>
                </a:ext>
              </a:extLst>
            </p:cNvPr>
            <p:cNvSpPr txBox="1"/>
            <p:nvPr/>
          </p:nvSpPr>
          <p:spPr>
            <a:xfrm>
              <a:off x="879020" y="1485017"/>
              <a:ext cx="11872804" cy="3539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0000"/>
                  </a:solidFill>
                  <a:latin typeface="Roboto"/>
                </a:rPr>
                <a:t>Переход на обновленные</a:t>
              </a:r>
              <a:r>
                <a:rPr lang="ru-RU" b="1" i="0" dirty="0">
                  <a:solidFill>
                    <a:srgbClr val="000000"/>
                  </a:solidFill>
                  <a:effectLst/>
                  <a:latin typeface="Roboto"/>
                </a:rPr>
                <a:t> Федеральные государственные образовательные стандарты (НОО, ООО)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8A7A43-3AFF-6EF7-B6AC-0ED388838BB6}"/>
                </a:ext>
              </a:extLst>
            </p:cNvPr>
            <p:cNvSpPr txBox="1"/>
            <p:nvPr/>
          </p:nvSpPr>
          <p:spPr>
            <a:xfrm>
              <a:off x="879020" y="2250442"/>
              <a:ext cx="7006066" cy="3539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000000"/>
                  </a:solidFill>
                  <a:latin typeface="Roboto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b="1" dirty="0"/>
                <a:t>Цикл внеурочных занятий «Разговоры о важном»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CDCF8A-2CC1-99B1-6E8F-40703D019D23}"/>
                </a:ext>
              </a:extLst>
            </p:cNvPr>
            <p:cNvSpPr txBox="1"/>
            <p:nvPr/>
          </p:nvSpPr>
          <p:spPr>
            <a:xfrm>
              <a:off x="879020" y="1862237"/>
              <a:ext cx="11755403" cy="3539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000000"/>
                  </a:solidFill>
                  <a:latin typeface="Roboto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b="1" dirty="0"/>
                <a:t>Еженедельная церемония поднятия (спуска) Государственного флага РФ и исполнение Гимна РФ  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97259F-6F8C-790A-BFDE-14DC1658772C}"/>
                </a:ext>
              </a:extLst>
            </p:cNvPr>
            <p:cNvSpPr txBox="1"/>
            <p:nvPr/>
          </p:nvSpPr>
          <p:spPr>
            <a:xfrm>
              <a:off x="879020" y="2627662"/>
              <a:ext cx="11872803" cy="3539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rgbClr val="000000"/>
                  </a:solidFill>
                  <a:latin typeface="Roboto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b="1" dirty="0"/>
                <a:t>Запрет на использование мобильных телефонов во время уроков</a:t>
              </a:r>
            </a:p>
          </p:txBody>
        </p:sp>
      </p:grp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FDE73A6-B940-EAE9-E438-AE9CFF9D0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8"/>
          <a:stretch/>
        </p:blipFill>
        <p:spPr bwMode="auto">
          <a:xfrm>
            <a:off x="6889243" y="4312227"/>
            <a:ext cx="3069152" cy="260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DFBE2AB-5654-C94B-F435-32624003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4" y="3549269"/>
            <a:ext cx="2247714" cy="337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10F3D8F-AC7B-4815-93BE-3922ECA52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3"/>
          <a:stretch/>
        </p:blipFill>
        <p:spPr bwMode="auto">
          <a:xfrm>
            <a:off x="10045390" y="4312227"/>
            <a:ext cx="2514353" cy="260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305817-919D-D3B7-422E-2122C02C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793">
            <a:off x="8945401" y="2645406"/>
            <a:ext cx="2670559" cy="200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451470D6-5A9A-3069-A883-DD761918B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r="8359"/>
          <a:stretch/>
        </p:blipFill>
        <p:spPr bwMode="auto">
          <a:xfrm>
            <a:off x="3605645" y="3553691"/>
            <a:ext cx="2104942" cy="336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328630" y="23518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688847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25" name="Прямоугольник 31"/>
          <p:cNvSpPr>
            <a:spLocks noChangeArrowheads="1"/>
          </p:cNvSpPr>
          <p:nvPr/>
        </p:nvSpPr>
        <p:spPr bwMode="auto">
          <a:xfrm>
            <a:off x="4795276" y="698946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00627" y="550767"/>
            <a:ext cx="2816224" cy="5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Реализация национального проекта «Образование»</a:t>
            </a:r>
          </a:p>
        </p:txBody>
      </p:sp>
      <p:pic>
        <p:nvPicPr>
          <p:cNvPr id="2" name="Изображение 3">
            <a:extLst>
              <a:ext uri="{FF2B5EF4-FFF2-40B4-BE49-F238E27FC236}">
                <a16:creationId xmlns:a16="http://schemas.microsoft.com/office/drawing/2014/main" id="{3AF66860-1EA3-E89D-C80B-2BA5D46D7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2" y="331801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41BC8C3-BC40-F284-6A43-78C2EB153A43}"/>
              </a:ext>
            </a:extLst>
          </p:cNvPr>
          <p:cNvGrpSpPr/>
          <p:nvPr/>
        </p:nvGrpSpPr>
        <p:grpSpPr>
          <a:xfrm>
            <a:off x="784848" y="1619618"/>
            <a:ext cx="12089486" cy="4944407"/>
            <a:chOff x="784848" y="1619618"/>
            <a:chExt cx="12089486" cy="49444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24252" y="1619618"/>
              <a:ext cx="10182489" cy="170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chemeClr val="bg1">
                      <a:lumMod val="25000"/>
                    </a:schemeClr>
                  </a:solidFill>
                  <a:highlight>
                    <a:srgbClr val="C3DEFB"/>
                  </a:highlight>
                </a:rPr>
                <a:t>«СОВРЕМЕННАЯ ШКОЛА»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/>
                <a:t>продолжается участие в построении системы сетевого взаимодействия;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/>
                <a:t>развитие системы наставничества и различных форм сопровождения обучающихся;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/>
                <a:t>с 1 сентября на базе МОУ СШ №88 откроется школьный технопарк </a:t>
              </a:r>
              <a:r>
                <a:rPr lang="ru-RU" b="1" dirty="0" err="1"/>
                <a:t>Кванториум</a:t>
              </a:r>
              <a:r>
                <a:rPr lang="ru-RU" b="1" dirty="0"/>
                <a:t>;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/>
                <a:t>завершается строительство школы на 1100 мест на ул. </a:t>
              </a:r>
              <a:r>
                <a:rPr lang="ru-RU" b="1" dirty="0" err="1"/>
                <a:t>Пашуковской</a:t>
              </a:r>
              <a:endParaRPr lang="ru-RU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223713" y="3807860"/>
              <a:ext cx="10498743" cy="12926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chemeClr val="bg1">
                      <a:lumMod val="25000"/>
                    </a:schemeClr>
                  </a:solidFill>
                  <a:highlight>
                    <a:srgbClr val="C3DEFB"/>
                  </a:highlight>
                </a:rPr>
                <a:t>«ЦИФРОВАЯ ОБРАЗОВАТЕЛЬНАЯ СРЕДА»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/>
                <a:t>большинство школ оснащены средствами обучения и воспитания для внедрения модели цифровой образовательной среды. В 2023 году – оснащение еще 3 школ города;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1"/>
                  </a:solidFill>
                </a:rPr>
                <a:t>большинство</a:t>
              </a:r>
              <a:r>
                <a:rPr lang="ru-RU" b="1" dirty="0">
                  <a:solidFill>
                    <a:srgbClr val="FF0000"/>
                  </a:solidFill>
                </a:rPr>
                <a:t> </a:t>
              </a:r>
              <a:r>
                <a:rPr lang="ru-RU" b="1" dirty="0">
                  <a:solidFill>
                    <a:schemeClr val="tx1"/>
                  </a:solidFill>
                </a:rPr>
                <a:t>педагогов используют цифровые образовательные ресурсы</a:t>
              </a:r>
              <a:endParaRPr lang="ru-RU" b="1" dirty="0"/>
            </a:p>
          </p:txBody>
        </p:sp>
        <p:pic>
          <p:nvPicPr>
            <p:cNvPr id="11" name="Рисунок 10"/>
            <p:cNvPicPr/>
            <p:nvPr/>
          </p:nvPicPr>
          <p:blipFill>
            <a:blip r:embed="rId4"/>
            <a:srcRect l="5817" t="14458" r="89723" b="77873"/>
            <a:stretch>
              <a:fillRect/>
            </a:stretch>
          </p:blipFill>
          <p:spPr bwMode="auto">
            <a:xfrm>
              <a:off x="784848" y="1619618"/>
              <a:ext cx="1070094" cy="98166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4"/>
            <a:srcRect l="5840" t="37195" r="89780" b="55246"/>
            <a:stretch>
              <a:fillRect/>
            </a:stretch>
          </p:blipFill>
          <p:spPr bwMode="auto">
            <a:xfrm>
              <a:off x="784848" y="3807860"/>
              <a:ext cx="1070094" cy="98166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82716A41-54DC-B7C9-A389-BB18B7132427}"/>
                </a:ext>
              </a:extLst>
            </p:cNvPr>
            <p:cNvPicPr/>
            <p:nvPr/>
          </p:nvPicPr>
          <p:blipFill>
            <a:blip r:embed="rId5"/>
            <a:srcRect l="5440" r="9012" b="6293"/>
            <a:stretch>
              <a:fillRect/>
            </a:stretch>
          </p:blipFill>
          <p:spPr bwMode="auto">
            <a:xfrm>
              <a:off x="800377" y="5622824"/>
              <a:ext cx="1061303" cy="941201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8BC57E1-A181-63D2-E665-8EAD896D6871}"/>
                </a:ext>
              </a:extLst>
            </p:cNvPr>
            <p:cNvSpPr/>
            <p:nvPr/>
          </p:nvSpPr>
          <p:spPr>
            <a:xfrm>
              <a:off x="2140488" y="5622824"/>
              <a:ext cx="10733846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25000"/>
                    </a:schemeClr>
                  </a:solidFill>
                  <a:highlight>
                    <a:srgbClr val="C3DEFB"/>
                  </a:highlight>
                </a:rPr>
                <a:t>«ПОДДЕРЖКА СЕМЕЙ, ИМЕЮЩИХ ДЕТЕЙ»</a:t>
              </a:r>
            </a:p>
            <a:p>
              <a:pPr marL="285734" indent="-285734">
                <a:buFont typeface="Wingdings" panose="05000000000000000000" pitchFamily="2" charset="2"/>
                <a:buChar char="ü"/>
              </a:pPr>
              <a:r>
                <a:rPr lang="ru-RU" b="1" dirty="0"/>
                <a:t>Служба ранней помощи организована на базе 80 МДОУ;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5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263318" y="23518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617096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9057448" y="479297"/>
            <a:ext cx="2816224" cy="5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Реализация национального проекта «Образование»</a:t>
            </a:r>
          </a:p>
        </p:txBody>
      </p:sp>
      <p:pic>
        <p:nvPicPr>
          <p:cNvPr id="2" name="Изображение 3">
            <a:extLst>
              <a:ext uri="{FF2B5EF4-FFF2-40B4-BE49-F238E27FC236}">
                <a16:creationId xmlns:a16="http://schemas.microsoft.com/office/drawing/2014/main" id="{14AAC7DF-E412-5366-8EB1-36088B6DD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4" y="297121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31">
            <a:extLst>
              <a:ext uri="{FF2B5EF4-FFF2-40B4-BE49-F238E27FC236}">
                <a16:creationId xmlns:a16="http://schemas.microsoft.com/office/drawing/2014/main" id="{948CC2FB-9394-5A36-C478-A53478442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276" y="636600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703626F-0B75-E3BC-9593-4761312516E4}"/>
              </a:ext>
            </a:extLst>
          </p:cNvPr>
          <p:cNvGrpSpPr/>
          <p:nvPr/>
        </p:nvGrpSpPr>
        <p:grpSpPr>
          <a:xfrm>
            <a:off x="784848" y="1916301"/>
            <a:ext cx="12089486" cy="4616324"/>
            <a:chOff x="784848" y="1916301"/>
            <a:chExt cx="12089486" cy="461632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140488" y="1927267"/>
              <a:ext cx="10733846" cy="24160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chemeClr val="bg1">
                      <a:lumMod val="25000"/>
                    </a:schemeClr>
                  </a:solidFill>
                  <a:highlight>
                    <a:srgbClr val="C3DEFB"/>
                  </a:highlight>
                </a:rPr>
                <a:t>«УЧИТЕЛЬ БУДУЩЕГО»</a:t>
              </a:r>
            </a:p>
            <a:p>
              <a:pPr marL="285734" indent="-285734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b="1" dirty="0"/>
                <a:t>в рамках сотрудничества с ИРО и ЯГПУ продолжается работа по поддержке профессионального роста учителей начальных классов, по обеспечению условий для реализации непрерывного образования педагогических работников, организована профессиональная переподготовка учителей информатики, физики, математики;</a:t>
              </a:r>
            </a:p>
            <a:p>
              <a:pPr marL="285734" indent="-285734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ru-RU" b="1" dirty="0"/>
                <a:t>включение в инновационный образовательный проект «Структурно-функциональная модель </a:t>
              </a:r>
              <a:r>
                <a:rPr lang="ru-RU" b="1" dirty="0" err="1"/>
                <a:t>тьюторского</a:t>
              </a:r>
              <a:r>
                <a:rPr lang="ru-RU" b="1" dirty="0"/>
                <a:t> сопровождения будущих и молодых педагогов в системе непрерывного профессионального образования» (ГЦРО, СШ №№ 49, 44, 18, 28, 60, 4);</a:t>
              </a:r>
            </a:p>
          </p:txBody>
        </p:sp>
        <p:pic>
          <p:nvPicPr>
            <p:cNvPr id="14" name="Picture 4"/>
            <p:cNvPicPr/>
            <p:nvPr/>
          </p:nvPicPr>
          <p:blipFill>
            <a:blip r:embed="rId4"/>
            <a:srcRect l="5829" t="44720" r="89702" b="47670"/>
            <a:stretch>
              <a:fillRect/>
            </a:stretch>
          </p:blipFill>
          <p:spPr bwMode="auto">
            <a:xfrm>
              <a:off x="843382" y="1916301"/>
              <a:ext cx="1018298" cy="941201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4531EDE-9C49-E113-C4F7-623F9EA14415}"/>
                </a:ext>
              </a:extLst>
            </p:cNvPr>
            <p:cNvSpPr/>
            <p:nvPr/>
          </p:nvSpPr>
          <p:spPr>
            <a:xfrm>
              <a:off x="2155777" y="4706235"/>
              <a:ext cx="10596046" cy="136960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chemeClr val="bg1">
                      <a:lumMod val="25000"/>
                    </a:schemeClr>
                  </a:solidFill>
                  <a:highlight>
                    <a:srgbClr val="C3DEFB"/>
                  </a:highlight>
                </a:rPr>
                <a:t>«УСПЕХ КАЖДОГО РЕБЕНКА»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1"/>
                  </a:solidFill>
                </a:rPr>
                <a:t>обеспечивается участие </a:t>
              </a:r>
              <a:r>
                <a:rPr lang="ru-RU" b="1" dirty="0"/>
                <a:t>школ в открытых онлайн-уроках, направленных на раннюю профориентацию;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1"/>
                  </a:solidFill>
                </a:rPr>
                <a:t>57% </a:t>
              </a:r>
              <a:r>
                <a:rPr lang="ru-RU" b="1" dirty="0"/>
                <a:t>школьников (более 38 тыс.) принимают участие в олимпиадах и конкурсах различного уровня;</a:t>
              </a:r>
            </a:p>
            <a:p>
              <a:pPr marL="285734" indent="-285734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1"/>
                  </a:solidFill>
                </a:rPr>
                <a:t>90,2% </a:t>
              </a:r>
              <a:r>
                <a:rPr lang="ru-RU" b="1" dirty="0"/>
                <a:t>детей в возрасте 5-18 лет охвачены дополнительным образованием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FC5E74A-6BC1-9D94-FCDD-04C334E193AF}"/>
                </a:ext>
              </a:extLst>
            </p:cNvPr>
            <p:cNvPicPr/>
            <p:nvPr/>
          </p:nvPicPr>
          <p:blipFill>
            <a:blip r:embed="rId4"/>
            <a:srcRect l="5875" t="22060" r="89725" b="70364"/>
            <a:stretch>
              <a:fillRect/>
            </a:stretch>
          </p:blipFill>
          <p:spPr bwMode="auto">
            <a:xfrm>
              <a:off x="784848" y="4706235"/>
              <a:ext cx="1070094" cy="981667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19A07E4-D36B-90C8-8483-6DF2FF63BA72}"/>
                </a:ext>
              </a:extLst>
            </p:cNvPr>
            <p:cNvGrpSpPr/>
            <p:nvPr/>
          </p:nvGrpSpPr>
          <p:grpSpPr>
            <a:xfrm>
              <a:off x="2578884" y="5982956"/>
              <a:ext cx="4362243" cy="549669"/>
              <a:chOff x="2578884" y="6294685"/>
              <a:chExt cx="4362243" cy="549669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E5B28CFB-984F-267B-519C-F49989678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8884" y="6294685"/>
                <a:ext cx="549669" cy="549669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7EC7CC-C167-2A87-5706-177AB473860B}"/>
                  </a:ext>
                </a:extLst>
              </p:cNvPr>
              <p:cNvSpPr txBox="1"/>
              <p:nvPr/>
            </p:nvSpPr>
            <p:spPr>
              <a:xfrm>
                <a:off x="3174330" y="6433458"/>
                <a:ext cx="3766797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rgbClr val="004F9F"/>
                    </a:solidFill>
                    <a:latin typeface="+mn-lt"/>
                    <a:ea typeface="+mn-ea"/>
                    <a:cs typeface="+mn-cs"/>
                  </a:rPr>
                  <a:t>школы №№ 23, 40, 44, 73, 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50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294489" y="23518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544361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25" name="Прямоугольник 31"/>
          <p:cNvSpPr>
            <a:spLocks noChangeArrowheads="1"/>
          </p:cNvSpPr>
          <p:nvPr/>
        </p:nvSpPr>
        <p:spPr bwMode="auto">
          <a:xfrm>
            <a:off x="5670962" y="630268"/>
            <a:ext cx="25270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512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3" y="294297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90710" y="446961"/>
            <a:ext cx="3137537" cy="714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Наиболее значимые события  и мероприятия в муниципальной системе образования</a:t>
            </a:r>
          </a:p>
        </p:txBody>
      </p:sp>
      <p:pic>
        <p:nvPicPr>
          <p:cNvPr id="2050" name="Picture 2" descr="https://cdn-icons-png.flaticon.com/512/7676/76765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6" y="1870793"/>
            <a:ext cx="781138" cy="7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1088" y="1522698"/>
            <a:ext cx="503374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</a:pPr>
            <a:r>
              <a:rPr lang="ru-RU" sz="1800" b="1" dirty="0"/>
              <a:t>Продолжается строительство </a:t>
            </a:r>
            <a:r>
              <a:rPr lang="ru-RU" sz="1800" b="1" dirty="0">
                <a:solidFill>
                  <a:srgbClr val="FF0000"/>
                </a:solidFill>
              </a:rPr>
              <a:t>трех школ</a:t>
            </a:r>
            <a:r>
              <a:rPr lang="ru-RU" sz="1800" b="1" dirty="0"/>
              <a:t>: </a:t>
            </a:r>
          </a:p>
          <a:p>
            <a:pPr marL="285750" lvl="0" indent="-285750" algn="just"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800" b="1" dirty="0"/>
              <a:t>на 1100 мест в Дзержинском районе (срок сдачи объекта – 2023 год);</a:t>
            </a:r>
          </a:p>
          <a:p>
            <a:pPr marL="285750" lvl="0" indent="-285750" algn="just"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800" b="1" dirty="0"/>
              <a:t>на 1100 мест на Московском проспекте;</a:t>
            </a:r>
          </a:p>
          <a:p>
            <a:pPr marL="285750" lvl="0" indent="-285750" algn="just"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ru-RU" sz="1800" b="1" dirty="0"/>
              <a:t>на 500 мест на Большой Федоровской</a:t>
            </a:r>
          </a:p>
        </p:txBody>
      </p:sp>
      <p:pic>
        <p:nvPicPr>
          <p:cNvPr id="2052" name="Picture 4" descr="Школьное инициативное бюджетирование. Губернаторский проект &quot;Решаем вместе&quot;  2020-2021 гг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11" y="4389651"/>
            <a:ext cx="840328" cy="8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1088" y="4293887"/>
            <a:ext cx="503374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/>
              <a:t>Общее количество школ-участников проекта «Школьного инициативного бюджетирования» направления Губернаторского проекта «Решаем вместе!» за четыре года – </a:t>
            </a:r>
            <a:r>
              <a:rPr lang="ru-RU" sz="1800" b="1" dirty="0">
                <a:solidFill>
                  <a:srgbClr val="FF0000"/>
                </a:solidFill>
              </a:rPr>
              <a:t>13</a:t>
            </a:r>
          </a:p>
        </p:txBody>
      </p:sp>
      <p:pic>
        <p:nvPicPr>
          <p:cNvPr id="17" name="Picture 2" descr="В Дагестане откроют первый школьный детский технопарк «Кванториум» |  Новости портала &quot;Российское образовани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794" r="97206">
                        <a14:foregroundMark x1="5788" y1="78205" x2="5788" y2="78205"/>
                        <a14:foregroundMark x1="19561" y1="74103" x2="19561" y2="74103"/>
                        <a14:foregroundMark x1="27745" y1="73590" x2="27745" y2="73590"/>
                        <a14:foregroundMark x1="39521" y1="75641" x2="39521" y2="75641"/>
                        <a14:foregroundMark x1="45908" y1="74872" x2="45908" y2="74872"/>
                        <a14:foregroundMark x1="57086" y1="73590" x2="57086" y2="73590"/>
                        <a14:foregroundMark x1="64671" y1="74103" x2="64671" y2="74103"/>
                        <a14:foregroundMark x1="72655" y1="77692" x2="72655" y2="77692"/>
                        <a14:foregroundMark x1="84431" y1="72821" x2="84431" y2="72821"/>
                        <a14:foregroundMark x1="92415" y1="74872" x2="92415" y2="7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5" y="3298633"/>
            <a:ext cx="1111577" cy="8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0747" y="3410305"/>
            <a:ext cx="50337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/>
              <a:t>С сентября 2023 года открывается Школьный </a:t>
            </a:r>
            <a:r>
              <a:rPr lang="ru-RU" sz="1800" b="1" dirty="0" err="1"/>
              <a:t>Кванториум</a:t>
            </a:r>
            <a:r>
              <a:rPr lang="ru-RU" sz="1800" b="1" dirty="0"/>
              <a:t> на базе </a:t>
            </a:r>
            <a:r>
              <a:rPr lang="ru-RU" sz="1800" b="1" dirty="0">
                <a:solidFill>
                  <a:srgbClr val="FF0000"/>
                </a:solidFill>
              </a:rPr>
              <a:t>МОУ СШ №88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18458" y="1528085"/>
            <a:ext cx="405254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/>
              <a:t>В </a:t>
            </a:r>
            <a:r>
              <a:rPr lang="ru-RU" sz="1800" b="1" dirty="0">
                <a:solidFill>
                  <a:srgbClr val="FF0000"/>
                </a:solidFill>
              </a:rPr>
              <a:t>18 школах </a:t>
            </a:r>
            <a:r>
              <a:rPr lang="ru-RU" sz="1800" b="1" dirty="0"/>
              <a:t>города Ярославля открыты психолого-педагогические классы/группы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18458" y="2763974"/>
            <a:ext cx="40525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/>
              <a:t>В </a:t>
            </a:r>
            <a:r>
              <a:rPr lang="ru-RU" sz="1800" b="1" dirty="0">
                <a:solidFill>
                  <a:srgbClr val="FF0000"/>
                </a:solidFill>
              </a:rPr>
              <a:t>20 школах </a:t>
            </a:r>
            <a:r>
              <a:rPr lang="ru-RU" sz="1800" b="1" dirty="0"/>
              <a:t>будут открыты инженерные классы</a:t>
            </a:r>
          </a:p>
        </p:txBody>
      </p:sp>
      <p:pic>
        <p:nvPicPr>
          <p:cNvPr id="2064" name="Picture 16" descr="https://cdn-icons-png.flaticon.com/512/1761/17614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48" y="4863910"/>
            <a:ext cx="695800" cy="6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18458" y="4888644"/>
            <a:ext cx="39967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1800" b="1" dirty="0"/>
              <a:t>Исполнение бюджета 2022 года составило </a:t>
            </a:r>
            <a:r>
              <a:rPr lang="ru-RU" sz="1800" b="1" dirty="0">
                <a:solidFill>
                  <a:srgbClr val="FF0000"/>
                </a:solidFill>
              </a:rPr>
              <a:t>99,84%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0554C7-0E95-942B-0329-3D10D1E2FB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7531" y="1528085"/>
            <a:ext cx="865036" cy="865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365013-E2DF-1DFC-E312-2DFABE4A70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7531" y="2728619"/>
            <a:ext cx="865036" cy="8650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94115A-4DF9-7E13-87AD-18F74ADAD8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303" y="5725697"/>
            <a:ext cx="865036" cy="8650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33ACF6-905F-7662-46F0-C40C86946C70}"/>
              </a:ext>
            </a:extLst>
          </p:cNvPr>
          <p:cNvSpPr/>
          <p:nvPr/>
        </p:nvSpPr>
        <p:spPr>
          <a:xfrm>
            <a:off x="1881088" y="5708497"/>
            <a:ext cx="503374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ДООЦ им. А. Матросова </a:t>
            </a:r>
            <a:r>
              <a:rPr lang="ru-RU" sz="1800" b="1" dirty="0"/>
              <a:t>вошел в число победителей федерального конкурсного отбора и получит средства на строительство двух новых корпусов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2F9A39-FFAF-E1DD-07F9-FB96923887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2148" y="5876143"/>
            <a:ext cx="714590" cy="71459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8BE8B99-C18D-95A3-059E-28D9C83E7290}"/>
              </a:ext>
            </a:extLst>
          </p:cNvPr>
          <p:cNvSpPr/>
          <p:nvPr/>
        </p:nvSpPr>
        <p:spPr>
          <a:xfrm>
            <a:off x="8459742" y="5944402"/>
            <a:ext cx="39967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1800" b="1" dirty="0"/>
              <a:t>Более активное участие в грантовых конкурсах различного уровня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44" y="3827340"/>
            <a:ext cx="725609" cy="72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459742" y="3866978"/>
            <a:ext cx="40525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/>
              <a:t>Обеспечен летний отдых детей из Белгородской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323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325660" y="23518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565144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25" name="Прямоугольник 31"/>
          <p:cNvSpPr>
            <a:spLocks noChangeArrowheads="1"/>
          </p:cNvSpPr>
          <p:nvPr/>
        </p:nvSpPr>
        <p:spPr bwMode="auto">
          <a:xfrm>
            <a:off x="4721895" y="655817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512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3" y="359949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10671" y="443806"/>
            <a:ext cx="2968623" cy="714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Наиболее значимые события  и мероприятия в муниципальной системе образования</a:t>
            </a:r>
          </a:p>
        </p:txBody>
      </p:sp>
      <p:sp>
        <p:nvSpPr>
          <p:cNvPr id="2" name="AutoShape 2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5295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6819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8343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9867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Иконка Строительство стены в стиле Infographic"/>
          <p:cNvSpPr>
            <a:spLocks noChangeAspect="1" noChangeArrowheads="1"/>
          </p:cNvSpPr>
          <p:nvPr/>
        </p:nvSpPr>
        <p:spPr bwMode="auto">
          <a:xfrm>
            <a:off x="21391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2915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4439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596356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748756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901156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59012" y="1650668"/>
            <a:ext cx="1099254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ПОБЕДИТЕЛЬ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регионального этапа Всероссийского конкурса «УЧИТЕЛЬ ГОДА РОССИИ» - </a:t>
            </a:r>
            <a:r>
              <a:rPr lang="ru-RU" sz="2000" b="1" dirty="0">
                <a:solidFill>
                  <a:srgbClr val="FF0000"/>
                </a:solidFill>
              </a:rPr>
              <a:t>ЧИСТЯКОВА ЮЛИЯ АНДРЕЕВНА</a:t>
            </a:r>
            <a:r>
              <a:rPr lang="ru-RU" sz="2000" b="1" dirty="0">
                <a:solidFill>
                  <a:schemeClr val="tx1"/>
                </a:solidFill>
              </a:rPr>
              <a:t>,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учитель английского и французского языков МОУ «Средняя школа №42 им. Н.П. Гусева с углубленным изучением французского языка» </a:t>
            </a:r>
          </a:p>
        </p:txBody>
      </p:sp>
      <p:pic>
        <p:nvPicPr>
          <p:cNvPr id="3076" name="Picture 4" descr="https://cdn-icons-png.flaticon.com/512/6778/67789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7" y="3292392"/>
            <a:ext cx="738319" cy="7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21702" y="3327502"/>
            <a:ext cx="10997379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ПОБЕДИТЕЛЬ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регионального этапа Всероссийского конкурса «ВОСПИТАТЕЛЬ ГОДА РОССИИ» – </a:t>
            </a:r>
            <a:r>
              <a:rPr lang="ru-RU" sz="2000" b="1" dirty="0">
                <a:solidFill>
                  <a:srgbClr val="FF0000"/>
                </a:solidFill>
              </a:rPr>
              <a:t>НИКОЛЬСКАЯ ЮЛИЯ НИКОЛАЕВНА</a:t>
            </a:r>
            <a:r>
              <a:rPr lang="ru-RU" sz="2000" b="1" dirty="0"/>
              <a:t>, инструктора по физической культуре МДОУ «Детский сад №140»</a:t>
            </a:r>
          </a:p>
        </p:txBody>
      </p:sp>
      <p:pic>
        <p:nvPicPr>
          <p:cNvPr id="34" name="Picture 4" descr="https://cdn-icons-png.flaticon.com/512/6778/67789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3" y="1559682"/>
            <a:ext cx="738319" cy="7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cdn-icons-png.flaticon.com/512/6778/67789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3" y="4910801"/>
            <a:ext cx="738319" cy="7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681956" y="4806516"/>
            <a:ext cx="1093712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ПОБЕДИТЕЛЬ регионального этапа  Всероссийского конкурса «ПЕДАГОГ-ПСИХОЛОГ РОССИИ» - </a:t>
            </a:r>
            <a:r>
              <a:rPr lang="ru-RU" sz="2000" b="1" dirty="0">
                <a:solidFill>
                  <a:srgbClr val="FF0000"/>
                </a:solidFill>
              </a:rPr>
              <a:t>ХАБАРОВА НАТАЛЬЯ ВЛАДИМИРОВНА</a:t>
            </a:r>
            <a:r>
              <a:rPr lang="ru-RU" sz="2000" b="1" dirty="0"/>
              <a:t>, педагог-психолог МУ Центр психолого-педагогической, медицинской и социальной помощи «Доверие»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hape 485"/>
          <p:cNvSpPr>
            <a:spLocks noGrp="1"/>
          </p:cNvSpPr>
          <p:nvPr>
            <p:ph type="sldNum" sz="quarter" idx="14"/>
          </p:nvPr>
        </p:nvSpPr>
        <p:spPr bwMode="auto">
          <a:xfrm>
            <a:off x="12325660" y="235183"/>
            <a:ext cx="423193" cy="1015534"/>
          </a:xfrm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fld id="{194E6D22-D7EC-474E-B828-E074BEB90FF2}" type="slidenum">
              <a:rPr lang="ru-RU" altLang="ru-RU" sz="6599">
                <a:solidFill>
                  <a:srgbClr val="B7C6CF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altLang="ru-RU" sz="6599" dirty="0">
              <a:solidFill>
                <a:srgbClr val="B7C6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565144" y="446961"/>
            <a:ext cx="0" cy="722273"/>
          </a:xfrm>
          <a:prstGeom prst="line">
            <a:avLst/>
          </a:prstGeom>
          <a:noFill/>
          <a:ln w="12700" cap="flat">
            <a:solidFill>
              <a:srgbClr val="B7C6C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25" name="Прямоугольник 31"/>
          <p:cNvSpPr>
            <a:spLocks noChangeArrowheads="1"/>
          </p:cNvSpPr>
          <p:nvPr/>
        </p:nvSpPr>
        <p:spPr bwMode="auto">
          <a:xfrm>
            <a:off x="4721895" y="655817"/>
            <a:ext cx="34321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Августовская конференция –  2023</a:t>
            </a:r>
          </a:p>
        </p:txBody>
      </p:sp>
      <p:pic>
        <p:nvPicPr>
          <p:cNvPr id="512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3" y="359949"/>
            <a:ext cx="2255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10671" y="443806"/>
            <a:ext cx="2968623" cy="714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05" fontAlgn="auto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004F9F"/>
                </a:solidFill>
                <a:latin typeface="+mn-lt"/>
                <a:cs typeface="Times New Roman" pitchFamily="18" charset="0"/>
              </a:rPr>
              <a:t>Наиболее значимые события  и мероприятия в муниципальной системе образования</a:t>
            </a:r>
          </a:p>
        </p:txBody>
      </p:sp>
      <p:sp>
        <p:nvSpPr>
          <p:cNvPr id="2" name="AutoShape 2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5295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6819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8343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омпьютерные иконки Строитель Рабочий, Мейсон, значки компьютеров,  строительство png | PNGEgg"/>
          <p:cNvSpPr>
            <a:spLocks noChangeAspect="1" noChangeArrowheads="1"/>
          </p:cNvSpPr>
          <p:nvPr/>
        </p:nvSpPr>
        <p:spPr bwMode="auto">
          <a:xfrm>
            <a:off x="1986756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Иконка Строительство стены в стиле Infographic"/>
          <p:cNvSpPr>
            <a:spLocks noChangeAspect="1" noChangeArrowheads="1"/>
          </p:cNvSpPr>
          <p:nvPr/>
        </p:nvSpPr>
        <p:spPr bwMode="auto">
          <a:xfrm>
            <a:off x="2139156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291556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443956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596356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748756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ироярославль Instagram posts - Gramho.com"/>
          <p:cNvSpPr>
            <a:spLocks noChangeAspect="1" noChangeArrowheads="1"/>
          </p:cNvSpPr>
          <p:nvPr/>
        </p:nvSpPr>
        <p:spPr bwMode="auto">
          <a:xfrm>
            <a:off x="2901156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4F37171-6F41-F9DF-530A-B69A0B5A1838}"/>
              </a:ext>
            </a:extLst>
          </p:cNvPr>
          <p:cNvGrpSpPr/>
          <p:nvPr/>
        </p:nvGrpSpPr>
        <p:grpSpPr>
          <a:xfrm>
            <a:off x="796297" y="1513034"/>
            <a:ext cx="11718785" cy="5263331"/>
            <a:chOff x="796297" y="1513034"/>
            <a:chExt cx="11718785" cy="526333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626537" y="1516837"/>
              <a:ext cx="468385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FF0000"/>
                  </a:solidFill>
                </a:rPr>
                <a:t>Детский сад № 218  </a:t>
              </a:r>
              <a:r>
                <a:rPr lang="ru-RU" sz="1600" b="1" dirty="0"/>
                <a:t>- победитель регионального этапа Всероссийского конкурса «Лучшая инклюзивная школа России - 2023»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21703" y="4139511"/>
              <a:ext cx="478948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Лауреат </a:t>
              </a:r>
              <a:r>
                <a:rPr lang="en-US" sz="1600" b="1" dirty="0"/>
                <a:t>V</a:t>
              </a:r>
              <a:r>
                <a:rPr lang="ru-RU" sz="1600" b="1" dirty="0"/>
                <a:t> Всероссийского конкурса профессионального мастерства «Учитель-дефектолог России - 2022» - </a:t>
              </a:r>
              <a:r>
                <a:rPr lang="ru-RU" sz="1600" b="1" dirty="0">
                  <a:solidFill>
                    <a:srgbClr val="FF0000"/>
                  </a:solidFill>
                </a:rPr>
                <a:t>учитель-логопед детского сада № 179 </a:t>
              </a:r>
            </a:p>
          </p:txBody>
        </p:sp>
        <p:pic>
          <p:nvPicPr>
            <p:cNvPr id="3076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7" y="2855970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21703" y="2891080"/>
              <a:ext cx="475546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FF0000"/>
                  </a:solidFill>
                </a:rPr>
                <a:t>Детский сад № 221 </a:t>
              </a:r>
              <a:r>
                <a:rPr lang="ru-RU" sz="1600" b="1" dirty="0"/>
                <a:t>- победитель Всероссийского смотра-конкурса «Образцовый детский сад 2022-2023»</a:t>
              </a:r>
            </a:p>
          </p:txBody>
        </p:sp>
        <p:pic>
          <p:nvPicPr>
            <p:cNvPr id="29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94" y="4108210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650280" y="1513034"/>
              <a:ext cx="4789485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/>
                <a:t>Победитель Всероссийской профессиональной олимпиады для учителей и преподавателей информатики «ПРО-IT»-2023 - </a:t>
              </a:r>
              <a:r>
                <a:rPr lang="ru-RU" sz="1600" b="1" dirty="0">
                  <a:solidFill>
                    <a:srgbClr val="FF0000"/>
                  </a:solidFill>
                </a:rPr>
                <a:t>учитель информатики СШ №76 </a:t>
              </a:r>
            </a:p>
          </p:txBody>
        </p:sp>
        <p:pic>
          <p:nvPicPr>
            <p:cNvPr id="32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7" y="5519796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1621705" y="5450703"/>
              <a:ext cx="4789486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just">
                <a:spcAft>
                  <a:spcPts val="0"/>
                </a:spcAft>
                <a:buSzPts val="1200"/>
              </a:pPr>
              <a:r>
                <a:rPr lang="ru-RU" sz="1600" b="1" dirty="0"/>
                <a:t>Победитель муниципального и регионального этапов Всероссийского профессионального конкурса «Воспитатель года России» - </a:t>
              </a:r>
              <a:r>
                <a:rPr lang="ru-RU" sz="1600" b="1" dirty="0">
                  <a:solidFill>
                    <a:srgbClr val="FF0000"/>
                  </a:solidFill>
                </a:rPr>
                <a:t>инструктор по физической культуре детского сада № 140 </a:t>
              </a:r>
            </a:p>
          </p:txBody>
        </p:sp>
        <p:pic>
          <p:nvPicPr>
            <p:cNvPr id="34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693" y="1559682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594" y="1561741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593" y="2884462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7675762" y="2854712"/>
              <a:ext cx="478948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  <a:buSzPts val="1200"/>
              </a:pPr>
              <a:r>
                <a:rPr lang="ru-RU" sz="1600" b="1" dirty="0"/>
                <a:t>Победитель Всероссийского конкурса «Лучшие педагогические практики» - </a:t>
              </a:r>
              <a:r>
                <a:rPr lang="ru-RU" sz="1600" b="1" dirty="0">
                  <a:solidFill>
                    <a:srgbClr val="FF0000"/>
                  </a:solidFill>
                </a:rPr>
                <a:t>учитель физической культуры и ОБЖ школы №26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675760" y="4139511"/>
              <a:ext cx="478948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just">
                <a:spcAft>
                  <a:spcPts val="1000"/>
                </a:spcAft>
                <a:buSzPts val="1200"/>
              </a:pPr>
              <a:r>
                <a:rPr lang="ru-RU" sz="1600" b="1" dirty="0">
                  <a:solidFill>
                    <a:srgbClr val="FF0000"/>
                  </a:solidFill>
                </a:rPr>
                <a:t>Учитель начальных классов СШ №44</a:t>
              </a:r>
              <a:r>
                <a:rPr lang="ru-RU" sz="1600" b="1" dirty="0"/>
                <a:t> будет представлять Ярославскую область на Всероссийском конкурсе «Первый учитель»</a:t>
              </a:r>
            </a:p>
          </p:txBody>
        </p:sp>
        <p:pic>
          <p:nvPicPr>
            <p:cNvPr id="40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841" y="4129491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cdn-icons-png.flaticon.com/512/6778/677895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842" y="5529904"/>
              <a:ext cx="738319" cy="738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7725597" y="5452926"/>
              <a:ext cx="4789485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/>
                <a:t>Победитель в номинации «Реализация реверсивной модели наставничества» регионального конкурса «Формула профессионального успеха» - </a:t>
              </a:r>
              <a:r>
                <a:rPr lang="ru-RU" sz="1600" b="1" dirty="0">
                  <a:solidFill>
                    <a:srgbClr val="FF0000"/>
                  </a:solidFill>
                </a:rPr>
                <a:t>наставническая пара из СШ №25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4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639"/>
      </a:dk1>
      <a:lt1>
        <a:srgbClr val="F4F5FC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2B75"/>
        </a:solidFill>
        <a:ln w="12700">
          <a:miter lim="400000"/>
        </a:ln>
      </a:spPr>
      <a:bodyPr lIns="27283" tIns="27283" rIns="27283" bIns="27283" anchor="ctr"/>
      <a:lstStyle>
        <a:defPPr algn="ctr">
          <a:defRPr sz="745">
            <a:solidFill>
              <a:srgbClr val="F4F5FC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noFill/>
        <a:ln w="6350" cap="flat">
          <a:solidFill>
            <a:srgbClr val="152B75"/>
          </a:solidFill>
          <a:prstDash val="solid"/>
          <a:miter lim="8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5F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ctr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9534</TotalTime>
  <Words>3065</Words>
  <Application>Microsoft Office PowerPoint</Application>
  <PresentationFormat>Произвольный</PresentationFormat>
  <Paragraphs>328</Paragraphs>
  <Slides>34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Roboto</vt:lpstr>
      <vt:lpstr>Roboto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михайлова</cp:lastModifiedBy>
  <cp:revision>682</cp:revision>
  <dcterms:modified xsi:type="dcterms:W3CDTF">2023-08-28T11:12:23Z</dcterms:modified>
</cp:coreProperties>
</file>