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558" r:id="rId3"/>
    <p:sldId id="559" r:id="rId4"/>
    <p:sldId id="560" r:id="rId5"/>
    <p:sldId id="593" r:id="rId6"/>
    <p:sldId id="561" r:id="rId7"/>
    <p:sldId id="594" r:id="rId8"/>
    <p:sldId id="595" r:id="rId9"/>
    <p:sldId id="508" r:id="rId10"/>
  </p:sldIdLst>
  <p:sldSz cx="13439775" cy="7559675"/>
  <p:notesSz cx="6858000" cy="9144000"/>
  <p:defaultTextStyle>
    <a:defPPr>
      <a:defRPr lang="ru-RU"/>
    </a:defPPr>
    <a:lvl1pPr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indent="-16986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indent="-338138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indent="-50641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indent="-676275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C3DEFB"/>
    <a:srgbClr val="D60000"/>
    <a:srgbClr val="3399FF"/>
    <a:srgbClr val="152B75"/>
    <a:srgbClr val="1C89BA"/>
    <a:srgbClr val="66CCFF"/>
    <a:srgbClr val="99CCFF"/>
    <a:srgbClr val="463A9C"/>
    <a:srgbClr val="8BB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F8CF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FE7D4"/>
          </a:solidFill>
        </a:fill>
      </a:tcStyle>
    </a:wholeTbl>
    <a:band2H>
      <a:tcTxStyle/>
      <a:tcStyle>
        <a:tcBdr/>
        <a:fill>
          <a:solidFill>
            <a:srgbClr val="E9F3EB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E2E4E7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4F5FC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F5FC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4" autoAdjust="0"/>
    <p:restoredTop sz="94627"/>
  </p:normalViewPr>
  <p:slideViewPr>
    <p:cSldViewPr snapToGrid="0" snapToObjects="1">
      <p:cViewPr varScale="1">
        <p:scale>
          <a:sx n="74" d="100"/>
          <a:sy n="74" d="100"/>
        </p:scale>
        <p:origin x="1171" y="72"/>
      </p:cViewPr>
      <p:guideLst>
        <p:guide orient="horz" pos="2381"/>
        <p:guide pos="4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5CE34-7B38-467F-B9DB-22C7355E3E87}" type="doc">
      <dgm:prSet loTypeId="urn:microsoft.com/office/officeart/2005/8/layout/hProcess10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9635FC57-738F-4E02-AA8C-7458E21BA584}">
      <dgm:prSet phldrT="[Текст]" custT="1"/>
      <dgm:spPr/>
      <dgm:t>
        <a:bodyPr/>
        <a:lstStyle/>
        <a:p>
          <a:r>
            <a:rPr lang="ru-RU" sz="2100" b="1" dirty="0">
              <a:solidFill>
                <a:schemeClr val="accent3">
                  <a:lumMod val="75000"/>
                </a:schemeClr>
              </a:solidFill>
            </a:rPr>
            <a:t>КОМФОРТНОСТЬ</a:t>
          </a:r>
        </a:p>
        <a:p>
          <a:endParaRPr lang="ru-RU" sz="2100" b="1" dirty="0"/>
        </a:p>
        <a:p>
          <a:r>
            <a:rPr lang="ru-RU" sz="1900" b="1" dirty="0"/>
            <a:t>«Хорошо ли мне здесь?»</a:t>
          </a:r>
        </a:p>
      </dgm:t>
    </dgm:pt>
    <dgm:pt modelId="{7BA244C2-DDD7-470D-B01E-329BA7EA73C0}" type="parTrans" cxnId="{BA99014F-D5B2-48A7-B4AD-C4421DBB2E25}">
      <dgm:prSet/>
      <dgm:spPr/>
      <dgm:t>
        <a:bodyPr/>
        <a:lstStyle/>
        <a:p>
          <a:endParaRPr lang="ru-RU"/>
        </a:p>
      </dgm:t>
    </dgm:pt>
    <dgm:pt modelId="{677B4D20-E1F9-44B0-9088-3DF972D3E4E2}" type="sibTrans" cxnId="{BA99014F-D5B2-48A7-B4AD-C4421DBB2E25}">
      <dgm:prSet/>
      <dgm:spPr/>
      <dgm:t>
        <a:bodyPr/>
        <a:lstStyle/>
        <a:p>
          <a:endParaRPr lang="ru-RU"/>
        </a:p>
      </dgm:t>
    </dgm:pt>
    <dgm:pt modelId="{8B7E0EAD-3500-4739-8496-C69BFC870706}">
      <dgm:prSet phldrT="[Текст]" custT="1"/>
      <dgm:spPr/>
      <dgm:t>
        <a:bodyPr/>
        <a:lstStyle/>
        <a:p>
          <a:r>
            <a:rPr lang="ru-RU" sz="2100" b="1" dirty="0">
              <a:solidFill>
                <a:schemeClr val="accent3">
                  <a:lumMod val="75000"/>
                </a:schemeClr>
              </a:solidFill>
            </a:rPr>
            <a:t>ПСИХОЛОГИЧЕСКАЯ ЗАЩИЩЕННОСТЬ</a:t>
          </a:r>
        </a:p>
        <a:p>
          <a:endParaRPr lang="ru-RU" sz="1800" b="1" dirty="0"/>
        </a:p>
        <a:p>
          <a:r>
            <a:rPr lang="ru-RU" sz="2000" b="1" dirty="0"/>
            <a:t>«Я в безопасности?»</a:t>
          </a:r>
        </a:p>
      </dgm:t>
    </dgm:pt>
    <dgm:pt modelId="{C371BA3A-9851-4F85-A56C-7CA96EC78B2A}" type="parTrans" cxnId="{4B864742-058E-4988-9F83-C79668D0B094}">
      <dgm:prSet/>
      <dgm:spPr/>
      <dgm:t>
        <a:bodyPr/>
        <a:lstStyle/>
        <a:p>
          <a:endParaRPr lang="ru-RU"/>
        </a:p>
      </dgm:t>
    </dgm:pt>
    <dgm:pt modelId="{E0C2A09B-0809-430F-BBF3-F9FA51CDF808}" type="sibTrans" cxnId="{4B864742-058E-4988-9F83-C79668D0B094}">
      <dgm:prSet/>
      <dgm:spPr/>
      <dgm:t>
        <a:bodyPr/>
        <a:lstStyle/>
        <a:p>
          <a:endParaRPr lang="ru-RU"/>
        </a:p>
      </dgm:t>
    </dgm:pt>
    <dgm:pt modelId="{026738FF-65AF-4E79-A247-2F46A2CB92F0}">
      <dgm:prSet phldrT="[Текст]" custT="1"/>
      <dgm:spPr/>
      <dgm:t>
        <a:bodyPr/>
        <a:lstStyle/>
        <a:p>
          <a:r>
            <a:rPr lang="ru-RU" sz="2100" b="1" dirty="0">
              <a:solidFill>
                <a:schemeClr val="accent3">
                  <a:lumMod val="75000"/>
                </a:schemeClr>
              </a:solidFill>
            </a:rPr>
            <a:t>УДОВЛЕТВОРЁННОСТЬ</a:t>
          </a:r>
        </a:p>
        <a:p>
          <a:endParaRPr lang="ru-RU" sz="2100" b="1" dirty="0"/>
        </a:p>
        <a:p>
          <a:r>
            <a:rPr lang="ru-RU" sz="1900" b="1" dirty="0"/>
            <a:t>«Мне нравится? Это то, что я ожидал?»</a:t>
          </a:r>
        </a:p>
      </dgm:t>
    </dgm:pt>
    <dgm:pt modelId="{3D27A536-A7E8-4D8C-B05D-E7ED2A24B1CA}" type="parTrans" cxnId="{39DE3C53-16BC-4815-9150-63EE24CEB95C}">
      <dgm:prSet/>
      <dgm:spPr/>
      <dgm:t>
        <a:bodyPr/>
        <a:lstStyle/>
        <a:p>
          <a:endParaRPr lang="ru-RU"/>
        </a:p>
      </dgm:t>
    </dgm:pt>
    <dgm:pt modelId="{B711DE4E-0D0E-4403-8B55-8673FB2F070B}" type="sibTrans" cxnId="{39DE3C53-16BC-4815-9150-63EE24CEB95C}">
      <dgm:prSet/>
      <dgm:spPr/>
      <dgm:t>
        <a:bodyPr/>
        <a:lstStyle/>
        <a:p>
          <a:endParaRPr lang="ru-RU"/>
        </a:p>
      </dgm:t>
    </dgm:pt>
    <dgm:pt modelId="{9AEEA1BF-316F-48F7-BAF3-7A37865E80CE}" type="pres">
      <dgm:prSet presAssocID="{2695CE34-7B38-467F-B9DB-22C7355E3E87}" presName="Name0" presStyleCnt="0">
        <dgm:presLayoutVars>
          <dgm:dir/>
          <dgm:resizeHandles val="exact"/>
        </dgm:presLayoutVars>
      </dgm:prSet>
      <dgm:spPr/>
    </dgm:pt>
    <dgm:pt modelId="{2166CAB5-A420-4879-B8B1-3BA25E498A74}" type="pres">
      <dgm:prSet presAssocID="{9635FC57-738F-4E02-AA8C-7458E21BA584}" presName="composite" presStyleCnt="0"/>
      <dgm:spPr/>
    </dgm:pt>
    <dgm:pt modelId="{57FEDEC2-6A24-4B35-809C-B3F6419D977E}" type="pres">
      <dgm:prSet presAssocID="{9635FC57-738F-4E02-AA8C-7458E21BA584}" presName="imagSh" presStyleLbl="bgImgPlace1" presStyleIdx="0" presStyleCnt="3" custLinFactNeighborX="-80" custLinFactNeighborY="-1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AE8BE91-7B65-4BA3-993A-0D339A559502}" type="pres">
      <dgm:prSet presAssocID="{9635FC57-738F-4E02-AA8C-7458E21BA584}" presName="txNode" presStyleLbl="node1" presStyleIdx="0" presStyleCnt="3" custScaleX="122121" custScaleY="92388" custLinFactNeighborX="28434" custLinFactNeighborY="17139">
        <dgm:presLayoutVars>
          <dgm:bulletEnabled val="1"/>
        </dgm:presLayoutVars>
      </dgm:prSet>
      <dgm:spPr/>
    </dgm:pt>
    <dgm:pt modelId="{70A0F675-1B2D-48D4-9DC9-40F971E9A461}" type="pres">
      <dgm:prSet presAssocID="{677B4D20-E1F9-44B0-9088-3DF972D3E4E2}" presName="sibTrans" presStyleLbl="sibTrans2D1" presStyleIdx="0" presStyleCnt="2"/>
      <dgm:spPr/>
    </dgm:pt>
    <dgm:pt modelId="{FC6D5D44-2786-4864-8EA0-A06EF8187AAF}" type="pres">
      <dgm:prSet presAssocID="{677B4D20-E1F9-44B0-9088-3DF972D3E4E2}" presName="connTx" presStyleLbl="sibTrans2D1" presStyleIdx="0" presStyleCnt="2"/>
      <dgm:spPr/>
    </dgm:pt>
    <dgm:pt modelId="{D967FB44-8804-4927-A42D-CCAFB017303B}" type="pres">
      <dgm:prSet presAssocID="{8B7E0EAD-3500-4739-8496-C69BFC870706}" presName="composite" presStyleCnt="0"/>
      <dgm:spPr/>
    </dgm:pt>
    <dgm:pt modelId="{B450D6AD-90D6-440E-BD0A-097C7AA6A355}" type="pres">
      <dgm:prSet presAssocID="{8B7E0EAD-3500-4739-8496-C69BFC870706}" presName="imagSh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1E9390-3053-4CCC-A8F1-FFDC772EF55A}" type="pres">
      <dgm:prSet presAssocID="{8B7E0EAD-3500-4739-8496-C69BFC870706}" presName="txNode" presStyleLbl="node1" presStyleIdx="1" presStyleCnt="3" custScaleX="123111" custLinFactNeighborX="16901" custLinFactNeighborY="16218">
        <dgm:presLayoutVars>
          <dgm:bulletEnabled val="1"/>
        </dgm:presLayoutVars>
      </dgm:prSet>
      <dgm:spPr/>
    </dgm:pt>
    <dgm:pt modelId="{36C31AE8-3663-40E6-9B66-89AA2707A81C}" type="pres">
      <dgm:prSet presAssocID="{E0C2A09B-0809-430F-BBF3-F9FA51CDF808}" presName="sibTrans" presStyleLbl="sibTrans2D1" presStyleIdx="1" presStyleCnt="2"/>
      <dgm:spPr/>
    </dgm:pt>
    <dgm:pt modelId="{675FFAFE-EBD7-4A0B-8B8D-29EDA74F5D25}" type="pres">
      <dgm:prSet presAssocID="{E0C2A09B-0809-430F-BBF3-F9FA51CDF808}" presName="connTx" presStyleLbl="sibTrans2D1" presStyleIdx="1" presStyleCnt="2"/>
      <dgm:spPr/>
    </dgm:pt>
    <dgm:pt modelId="{8BEF071B-97B8-480B-A182-29F661D32DB0}" type="pres">
      <dgm:prSet presAssocID="{026738FF-65AF-4E79-A247-2F46A2CB92F0}" presName="composite" presStyleCnt="0"/>
      <dgm:spPr/>
    </dgm:pt>
    <dgm:pt modelId="{3BF2EBBB-F462-483B-A604-F4803C33DC18}" type="pres">
      <dgm:prSet presAssocID="{026738FF-65AF-4E79-A247-2F46A2CB92F0}" presName="imagSh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1317DF4-CDEB-4078-A829-53A7A3BA887D}" type="pres">
      <dgm:prSet presAssocID="{026738FF-65AF-4E79-A247-2F46A2CB92F0}" presName="txNode" presStyleLbl="node1" presStyleIdx="2" presStyleCnt="3" custScaleX="120523" custLinFactNeighborX="2176" custLinFactNeighborY="16440">
        <dgm:presLayoutVars>
          <dgm:bulletEnabled val="1"/>
        </dgm:presLayoutVars>
      </dgm:prSet>
      <dgm:spPr/>
    </dgm:pt>
  </dgm:ptLst>
  <dgm:cxnLst>
    <dgm:cxn modelId="{94C8A30D-999C-447A-A47E-0FED804F1334}" type="presOf" srcId="{677B4D20-E1F9-44B0-9088-3DF972D3E4E2}" destId="{70A0F675-1B2D-48D4-9DC9-40F971E9A461}" srcOrd="0" destOrd="0" presId="urn:microsoft.com/office/officeart/2005/8/layout/hProcess10"/>
    <dgm:cxn modelId="{F614ED1F-9384-4B31-887D-C055CB888C19}" type="presOf" srcId="{026738FF-65AF-4E79-A247-2F46A2CB92F0}" destId="{31317DF4-CDEB-4078-A829-53A7A3BA887D}" srcOrd="0" destOrd="0" presId="urn:microsoft.com/office/officeart/2005/8/layout/hProcess10"/>
    <dgm:cxn modelId="{21C67B2C-38E3-4008-8F9D-B841C9A067BA}" type="presOf" srcId="{E0C2A09B-0809-430F-BBF3-F9FA51CDF808}" destId="{36C31AE8-3663-40E6-9B66-89AA2707A81C}" srcOrd="0" destOrd="0" presId="urn:microsoft.com/office/officeart/2005/8/layout/hProcess10"/>
    <dgm:cxn modelId="{4B864742-058E-4988-9F83-C79668D0B094}" srcId="{2695CE34-7B38-467F-B9DB-22C7355E3E87}" destId="{8B7E0EAD-3500-4739-8496-C69BFC870706}" srcOrd="1" destOrd="0" parTransId="{C371BA3A-9851-4F85-A56C-7CA96EC78B2A}" sibTransId="{E0C2A09B-0809-430F-BBF3-F9FA51CDF808}"/>
    <dgm:cxn modelId="{808DBB63-01F1-4305-8FB7-CADFA89596C3}" type="presOf" srcId="{2695CE34-7B38-467F-B9DB-22C7355E3E87}" destId="{9AEEA1BF-316F-48F7-BAF3-7A37865E80CE}" srcOrd="0" destOrd="0" presId="urn:microsoft.com/office/officeart/2005/8/layout/hProcess10"/>
    <dgm:cxn modelId="{BA99014F-D5B2-48A7-B4AD-C4421DBB2E25}" srcId="{2695CE34-7B38-467F-B9DB-22C7355E3E87}" destId="{9635FC57-738F-4E02-AA8C-7458E21BA584}" srcOrd="0" destOrd="0" parTransId="{7BA244C2-DDD7-470D-B01E-329BA7EA73C0}" sibTransId="{677B4D20-E1F9-44B0-9088-3DF972D3E4E2}"/>
    <dgm:cxn modelId="{39DE3C53-16BC-4815-9150-63EE24CEB95C}" srcId="{2695CE34-7B38-467F-B9DB-22C7355E3E87}" destId="{026738FF-65AF-4E79-A247-2F46A2CB92F0}" srcOrd="2" destOrd="0" parTransId="{3D27A536-A7E8-4D8C-B05D-E7ED2A24B1CA}" sibTransId="{B711DE4E-0D0E-4403-8B55-8673FB2F070B}"/>
    <dgm:cxn modelId="{A5C65653-E982-4CE0-A068-41A7996AA59D}" type="presOf" srcId="{8B7E0EAD-3500-4739-8496-C69BFC870706}" destId="{861E9390-3053-4CCC-A8F1-FFDC772EF55A}" srcOrd="0" destOrd="0" presId="urn:microsoft.com/office/officeart/2005/8/layout/hProcess10"/>
    <dgm:cxn modelId="{46A4CB56-F181-4555-9BBC-850CDACA35EC}" type="presOf" srcId="{E0C2A09B-0809-430F-BBF3-F9FA51CDF808}" destId="{675FFAFE-EBD7-4A0B-8B8D-29EDA74F5D25}" srcOrd="1" destOrd="0" presId="urn:microsoft.com/office/officeart/2005/8/layout/hProcess10"/>
    <dgm:cxn modelId="{B249BF7C-64FD-475D-8588-BA587D987DA2}" type="presOf" srcId="{9635FC57-738F-4E02-AA8C-7458E21BA584}" destId="{1AE8BE91-7B65-4BA3-993A-0D339A559502}" srcOrd="0" destOrd="0" presId="urn:microsoft.com/office/officeart/2005/8/layout/hProcess10"/>
    <dgm:cxn modelId="{64CF1882-8B64-45A0-9C62-D068E4267776}" type="presOf" srcId="{677B4D20-E1F9-44B0-9088-3DF972D3E4E2}" destId="{FC6D5D44-2786-4864-8EA0-A06EF8187AAF}" srcOrd="1" destOrd="0" presId="urn:microsoft.com/office/officeart/2005/8/layout/hProcess10"/>
    <dgm:cxn modelId="{309E6D6D-D18B-40A2-ADCF-3D3D4043550D}" type="presParOf" srcId="{9AEEA1BF-316F-48F7-BAF3-7A37865E80CE}" destId="{2166CAB5-A420-4879-B8B1-3BA25E498A74}" srcOrd="0" destOrd="0" presId="urn:microsoft.com/office/officeart/2005/8/layout/hProcess10"/>
    <dgm:cxn modelId="{5D8E5C1F-5EE2-4614-AF58-14DC6296C8EC}" type="presParOf" srcId="{2166CAB5-A420-4879-B8B1-3BA25E498A74}" destId="{57FEDEC2-6A24-4B35-809C-B3F6419D977E}" srcOrd="0" destOrd="0" presId="urn:microsoft.com/office/officeart/2005/8/layout/hProcess10"/>
    <dgm:cxn modelId="{2D580A37-5D20-4C89-9E4F-B85A173415E4}" type="presParOf" srcId="{2166CAB5-A420-4879-B8B1-3BA25E498A74}" destId="{1AE8BE91-7B65-4BA3-993A-0D339A559502}" srcOrd="1" destOrd="0" presId="urn:microsoft.com/office/officeart/2005/8/layout/hProcess10"/>
    <dgm:cxn modelId="{A0A5FE11-82AB-4821-886B-2018D68B409B}" type="presParOf" srcId="{9AEEA1BF-316F-48F7-BAF3-7A37865E80CE}" destId="{70A0F675-1B2D-48D4-9DC9-40F971E9A461}" srcOrd="1" destOrd="0" presId="urn:microsoft.com/office/officeart/2005/8/layout/hProcess10"/>
    <dgm:cxn modelId="{3C389E15-E8B2-45ED-82E2-5A91D68D8A70}" type="presParOf" srcId="{70A0F675-1B2D-48D4-9DC9-40F971E9A461}" destId="{FC6D5D44-2786-4864-8EA0-A06EF8187AAF}" srcOrd="0" destOrd="0" presId="urn:microsoft.com/office/officeart/2005/8/layout/hProcess10"/>
    <dgm:cxn modelId="{523C47AC-EFA5-4A30-9B32-64DB9E14AF9B}" type="presParOf" srcId="{9AEEA1BF-316F-48F7-BAF3-7A37865E80CE}" destId="{D967FB44-8804-4927-A42D-CCAFB017303B}" srcOrd="2" destOrd="0" presId="urn:microsoft.com/office/officeart/2005/8/layout/hProcess10"/>
    <dgm:cxn modelId="{F7E9CB40-FB39-4210-908D-62A2B22E18E2}" type="presParOf" srcId="{D967FB44-8804-4927-A42D-CCAFB017303B}" destId="{B450D6AD-90D6-440E-BD0A-097C7AA6A355}" srcOrd="0" destOrd="0" presId="urn:microsoft.com/office/officeart/2005/8/layout/hProcess10"/>
    <dgm:cxn modelId="{816DF02A-37B4-4863-A6AC-60385720EE10}" type="presParOf" srcId="{D967FB44-8804-4927-A42D-CCAFB017303B}" destId="{861E9390-3053-4CCC-A8F1-FFDC772EF55A}" srcOrd="1" destOrd="0" presId="urn:microsoft.com/office/officeart/2005/8/layout/hProcess10"/>
    <dgm:cxn modelId="{3516D610-C836-4B1D-9062-845B5A997E33}" type="presParOf" srcId="{9AEEA1BF-316F-48F7-BAF3-7A37865E80CE}" destId="{36C31AE8-3663-40E6-9B66-89AA2707A81C}" srcOrd="3" destOrd="0" presId="urn:microsoft.com/office/officeart/2005/8/layout/hProcess10"/>
    <dgm:cxn modelId="{0EEB1364-6A9C-42EA-82CD-351E95903671}" type="presParOf" srcId="{36C31AE8-3663-40E6-9B66-89AA2707A81C}" destId="{675FFAFE-EBD7-4A0B-8B8D-29EDA74F5D25}" srcOrd="0" destOrd="0" presId="urn:microsoft.com/office/officeart/2005/8/layout/hProcess10"/>
    <dgm:cxn modelId="{C33447D3-D982-4C96-B28B-F56EF3487A5E}" type="presParOf" srcId="{9AEEA1BF-316F-48F7-BAF3-7A37865E80CE}" destId="{8BEF071B-97B8-480B-A182-29F661D32DB0}" srcOrd="4" destOrd="0" presId="urn:microsoft.com/office/officeart/2005/8/layout/hProcess10"/>
    <dgm:cxn modelId="{8E94E5AB-EEB6-4876-9C58-2DCD2F57DB50}" type="presParOf" srcId="{8BEF071B-97B8-480B-A182-29F661D32DB0}" destId="{3BF2EBBB-F462-483B-A604-F4803C33DC18}" srcOrd="0" destOrd="0" presId="urn:microsoft.com/office/officeart/2005/8/layout/hProcess10"/>
    <dgm:cxn modelId="{A14320AE-04EA-4158-BD2B-3670A1C0BA20}" type="presParOf" srcId="{8BEF071B-97B8-480B-A182-29F661D32DB0}" destId="{31317DF4-CDEB-4078-A829-53A7A3BA887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EDEC2-6A24-4B35-809C-B3F6419D977E}">
      <dsp:nvSpPr>
        <dsp:cNvPr id="0" name=""/>
        <dsp:cNvSpPr/>
      </dsp:nvSpPr>
      <dsp:spPr>
        <a:xfrm>
          <a:off x="4240" y="749455"/>
          <a:ext cx="2476233" cy="2476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8BE91-7B65-4BA3-993A-0D339A559502}">
      <dsp:nvSpPr>
        <dsp:cNvPr id="0" name=""/>
        <dsp:cNvSpPr/>
      </dsp:nvSpPr>
      <dsp:spPr>
        <a:xfrm>
          <a:off x="839537" y="2790095"/>
          <a:ext cx="3024001" cy="22877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accent3">
                  <a:lumMod val="75000"/>
                </a:schemeClr>
              </a:solidFill>
            </a:rPr>
            <a:t>КОМФОРТНОСТЬ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b="1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«Хорошо ли мне здесь?»</a:t>
          </a:r>
        </a:p>
      </dsp:txBody>
      <dsp:txXfrm>
        <a:off x="906543" y="2857101"/>
        <a:ext cx="2889989" cy="2153730"/>
      </dsp:txXfrm>
    </dsp:sp>
    <dsp:sp modelId="{70A0F675-1B2D-48D4-9DC9-40F971E9A461}">
      <dsp:nvSpPr>
        <dsp:cNvPr id="0" name=""/>
        <dsp:cNvSpPr/>
      </dsp:nvSpPr>
      <dsp:spPr>
        <a:xfrm rot="21590918">
          <a:off x="3054002" y="1684526"/>
          <a:ext cx="573531" cy="5950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3054002" y="1803754"/>
        <a:ext cx="401472" cy="357002"/>
      </dsp:txXfrm>
    </dsp:sp>
    <dsp:sp modelId="{B450D6AD-90D6-440E-BD0A-097C7AA6A355}">
      <dsp:nvSpPr>
        <dsp:cNvPr id="0" name=""/>
        <dsp:cNvSpPr/>
      </dsp:nvSpPr>
      <dsp:spPr>
        <a:xfrm>
          <a:off x="4119130" y="738585"/>
          <a:ext cx="2476233" cy="2476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E9390-3053-4CCC-A8F1-FFDC772EF55A}">
      <dsp:nvSpPr>
        <dsp:cNvPr id="0" name=""/>
        <dsp:cNvSpPr/>
      </dsp:nvSpPr>
      <dsp:spPr>
        <a:xfrm>
          <a:off x="4654605" y="2625920"/>
          <a:ext cx="3048515" cy="24762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accent3">
                  <a:lumMod val="75000"/>
                </a:schemeClr>
              </a:solidFill>
            </a:rPr>
            <a:t>ПСИХОЛОГИЧЕСКАЯ ЗАЩИЩЕННОСТЬ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«Я в безопасности?»</a:t>
          </a:r>
        </a:p>
      </dsp:txBody>
      <dsp:txXfrm>
        <a:off x="4727131" y="2698446"/>
        <a:ext cx="2903463" cy="2331181"/>
      </dsp:txXfrm>
    </dsp:sp>
    <dsp:sp modelId="{36C31AE8-3663-40E6-9B66-89AA2707A81C}">
      <dsp:nvSpPr>
        <dsp:cNvPr id="0" name=""/>
        <dsp:cNvSpPr/>
      </dsp:nvSpPr>
      <dsp:spPr>
        <a:xfrm>
          <a:off x="7172490" y="1679199"/>
          <a:ext cx="577126" cy="5950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7172490" y="1798200"/>
        <a:ext cx="403988" cy="357002"/>
      </dsp:txXfrm>
    </dsp:sp>
    <dsp:sp modelId="{3BF2EBBB-F462-483B-A604-F4803C33DC18}">
      <dsp:nvSpPr>
        <dsp:cNvPr id="0" name=""/>
        <dsp:cNvSpPr/>
      </dsp:nvSpPr>
      <dsp:spPr>
        <a:xfrm>
          <a:off x="8244297" y="738585"/>
          <a:ext cx="2476233" cy="2476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17DF4-CDEB-4078-A829-53A7A3BA887D}">
      <dsp:nvSpPr>
        <dsp:cNvPr id="0" name=""/>
        <dsp:cNvSpPr/>
      </dsp:nvSpPr>
      <dsp:spPr>
        <a:xfrm>
          <a:off x="8399528" y="2631418"/>
          <a:ext cx="2984430" cy="24762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chemeClr val="accent3">
                  <a:lumMod val="75000"/>
                </a:schemeClr>
              </a:solidFill>
            </a:rPr>
            <a:t>УДОВЛЕТВОРЁННОСТЬ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b="1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«Мне нравится? Это то, что я ожидал?»</a:t>
          </a:r>
        </a:p>
      </dsp:txBody>
      <dsp:txXfrm>
        <a:off x="8472054" y="2703944"/>
        <a:ext cx="2839378" cy="2331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45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Shape 45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57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1pPr>
    <a:lvl2pPr marL="742950" indent="-28575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2pPr>
    <a:lvl3pPr marL="11430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3pPr>
    <a:lvl4pPr marL="16002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4pPr>
    <a:lvl5pPr marL="20574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5pPr>
    <a:lvl6pPr indent="721277" defTabSz="899726" latinLnBrk="0">
      <a:defRPr>
        <a:latin typeface="+mn-lt"/>
        <a:ea typeface="+mn-ea"/>
        <a:cs typeface="+mn-cs"/>
        <a:sym typeface="Calibri"/>
      </a:defRPr>
    </a:lvl6pPr>
    <a:lvl7pPr indent="865532" defTabSz="899726" latinLnBrk="0">
      <a:defRPr>
        <a:latin typeface="+mn-lt"/>
        <a:ea typeface="+mn-ea"/>
        <a:cs typeface="+mn-cs"/>
        <a:sym typeface="Calibri"/>
      </a:defRPr>
    </a:lvl7pPr>
    <a:lvl8pPr indent="1009788" defTabSz="899726" latinLnBrk="0">
      <a:defRPr>
        <a:latin typeface="+mn-lt"/>
        <a:ea typeface="+mn-ea"/>
        <a:cs typeface="+mn-cs"/>
        <a:sym typeface="Calibri"/>
      </a:defRPr>
    </a:lvl8pPr>
    <a:lvl9pPr indent="1154043" defTabSz="899726" latinLnBrk="0"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 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6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3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2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B2350-3865-4388-88CF-4738E50504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715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696489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4207051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4" name="Shape 2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3FC98-8DE7-4FFB-A550-D48C7F200B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0776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772412"/>
            <a:ext cx="13439776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ADC1B-6C17-4AC0-877D-B49EEADF2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35848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-1" y="772412"/>
            <a:ext cx="13439776" cy="300742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01D4F-0B7A-4DD7-BA71-6C09356B74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18400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pic" sz="half" idx="13"/>
          </p:nvPr>
        </p:nvSpPr>
        <p:spPr>
          <a:xfrm>
            <a:off x="7734870" y="772412"/>
            <a:ext cx="5704905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7C59F-CCBA-4CCE-88AC-634718DF73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4260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2659866" y="6396027"/>
            <a:ext cx="225157" cy="222272"/>
          </a:xfrm>
          <a:prstGeom prst="rect">
            <a:avLst/>
          </a:prstGeom>
          <a:ln w="12700">
            <a:miter lim="400000"/>
          </a:ln>
        </p:spPr>
        <p:txBody>
          <a:bodyPr vert="horz" wrap="none" lIns="56721" tIns="56721" rIns="56721" bIns="56721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700">
                <a:solidFill>
                  <a:srgbClr val="77849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F1BDED3B-18BB-44F2-BFA8-2007902E615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Shape 3"/>
          <p:cNvSpPr>
            <a:spLocks noGrp="1"/>
          </p:cNvSpPr>
          <p:nvPr>
            <p:ph type="title"/>
          </p:nvPr>
        </p:nvSpPr>
        <p:spPr bwMode="auto">
          <a:xfrm>
            <a:off x="672490" y="852491"/>
            <a:ext cx="12094799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 Light" pitchFamily="34" charset="0"/>
              </a:rPr>
              <a:t>Текст заголовка</a:t>
            </a:r>
          </a:p>
        </p:txBody>
      </p:sp>
      <p:sp>
        <p:nvSpPr>
          <p:cNvPr id="1028" name="Shape 4"/>
          <p:cNvSpPr>
            <a:spLocks noGrp="1"/>
          </p:cNvSpPr>
          <p:nvPr>
            <p:ph type="body" idx="1"/>
          </p:nvPr>
        </p:nvSpPr>
        <p:spPr bwMode="auto">
          <a:xfrm>
            <a:off x="672490" y="2176463"/>
            <a:ext cx="1209479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" pitchFamily="34" charset="0"/>
              </a:rPr>
              <a:t>Уровень текста 1</a:t>
            </a:r>
          </a:p>
          <a:p>
            <a:pPr lvl="1"/>
            <a:r>
              <a:rPr lang="ru-RU" altLang="ru-RU">
                <a:sym typeface="Calibri" pitchFamily="34" charset="0"/>
              </a:rPr>
              <a:t>Уровень текста 2</a:t>
            </a:r>
          </a:p>
          <a:p>
            <a:pPr lvl="2"/>
            <a:r>
              <a:rPr lang="ru-RU" altLang="ru-RU">
                <a:sym typeface="Calibri" pitchFamily="34" charset="0"/>
              </a:rPr>
              <a:t>Уровень текста 3</a:t>
            </a:r>
          </a:p>
          <a:p>
            <a:pPr lvl="3"/>
            <a:r>
              <a:rPr lang="ru-RU" altLang="ru-RU">
                <a:sym typeface="Calibri" pitchFamily="34" charset="0"/>
              </a:rPr>
              <a:t>Уровень текста 4</a:t>
            </a:r>
          </a:p>
          <a:p>
            <a:pPr lvl="4"/>
            <a:r>
              <a:rPr lang="ru-RU" altLang="ru-RU">
                <a:sym typeface="Calibri" pitchFamily="34" charset="0"/>
              </a:rP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1pPr>
      <a:lvl2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2pPr>
      <a:lvl3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3pPr>
      <a:lvl4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4pPr>
      <a:lvl5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5pPr>
      <a:lvl6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0965" indent="-180965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1pPr>
      <a:lvl2pPr marL="453999" indent="-21112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2pPr>
      <a:lvl3pPr marL="738146" indent="-25398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3pPr>
      <a:lvl4pPr marL="1009593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4pPr>
      <a:lvl5pPr marL="1250879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5pPr>
      <a:lvl6pPr marL="149477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6pPr>
      <a:lvl7pPr marL="1737176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7pPr>
      <a:lvl8pPr marL="1979573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8pPr>
      <a:lvl9pPr marL="222196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4239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8479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72719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69587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21198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45438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9677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939174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Изображение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/>
          <a:stretch/>
        </p:blipFill>
        <p:spPr bwMode="auto">
          <a:xfrm>
            <a:off x="153740" y="949100"/>
            <a:ext cx="12662589" cy="62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Изображение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5" y="1040215"/>
            <a:ext cx="2913175" cy="9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1"/>
          <p:cNvSpPr>
            <a:spLocks noChangeArrowheads="1"/>
          </p:cNvSpPr>
          <p:nvPr/>
        </p:nvSpPr>
        <p:spPr bwMode="auto">
          <a:xfrm>
            <a:off x="896826" y="5545261"/>
            <a:ext cx="11447574" cy="7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+mn-lt"/>
                <a:ea typeface="Amatic SC"/>
                <a:cs typeface="Times New Roman" panose="02020603050405020304" pitchFamily="18" charset="0"/>
              </a:rPr>
              <a:t>КОМФОРТНАЯ ОБРАЗОВАТЕЛЬНАЯ СРЕДА: АСПЕКТЫ КОММУНИКАЦИИ И ВЗАИМОДЕЙСТВИЯ УЧАСТНИКОВ ОБРАЗОВАТЕЛЬНЫХ ОТНОШЕНИЙ</a:t>
            </a:r>
            <a:endParaRPr lang="ru-RU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8" name="Прямоугольник 12"/>
          <p:cNvSpPr>
            <a:spLocks noChangeArrowheads="1"/>
          </p:cNvSpPr>
          <p:nvPr/>
        </p:nvSpPr>
        <p:spPr bwMode="auto">
          <a:xfrm>
            <a:off x="401163" y="6950687"/>
            <a:ext cx="2339004" cy="3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ts val="3400"/>
              </a:lnSpc>
            </a:pP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28 августа 2023 </a:t>
            </a:r>
            <a:r>
              <a:rPr lang="en-US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|</a:t>
            </a: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  Ярославль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4182" y="6748358"/>
            <a:ext cx="8832985" cy="760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Е.А. Ильина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, </a:t>
            </a:r>
          </a:p>
          <a:p>
            <a:pPr algn="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заместитель директора департамента образования мэрии города Ярославля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39514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31"/>
          <p:cNvSpPr>
            <a:spLocks noChangeArrowheads="1"/>
          </p:cNvSpPr>
          <p:nvPr/>
        </p:nvSpPr>
        <p:spPr bwMode="auto">
          <a:xfrm>
            <a:off x="4829908" y="708084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" y="35877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котенок гав">
            <a:hlinkClick r:id="" action="ppaction://media"/>
            <a:extLst>
              <a:ext uri="{FF2B5EF4-FFF2-40B4-BE49-F238E27FC236}">
                <a16:creationId xmlns:a16="http://schemas.microsoft.com/office/drawing/2014/main" id="{7EF81753-515C-FE3E-9DB5-AA5302211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13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2347397" y="87399"/>
            <a:ext cx="423193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4925899" y="641657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06705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A4D49824-5AC4-071F-8E94-89274DDD0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334583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53654-C502-24CE-A494-20B61262A98A}"/>
              </a:ext>
            </a:extLst>
          </p:cNvPr>
          <p:cNvSpPr txBox="1"/>
          <p:nvPr/>
        </p:nvSpPr>
        <p:spPr>
          <a:xfrm>
            <a:off x="1454989" y="1685734"/>
            <a:ext cx="881131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  <a:cs typeface="Amatic SC" charset="-79"/>
              </a:rPr>
              <a:t>Число конфликтных ситуаций между родителями и детьми возросло 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matic SC" charset="-79"/>
              </a:rPr>
              <a:t>на 41%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B748A3-1C2F-5969-BB22-CAC452814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5" y="1564826"/>
            <a:ext cx="546386" cy="546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779E30-174A-7D3A-C995-AB4444948728}"/>
              </a:ext>
            </a:extLst>
          </p:cNvPr>
          <p:cNvSpPr txBox="1"/>
          <p:nvPr/>
        </p:nvSpPr>
        <p:spPr>
          <a:xfrm>
            <a:off x="1454989" y="2442697"/>
            <a:ext cx="870740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  <a:cs typeface="Amatic SC" charset="-79"/>
              </a:rPr>
              <a:t>Число случаев ярко выраженных конфликтов с педагогами возросло 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matic SC" charset="-79"/>
              </a:rPr>
              <a:t>на 28%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73A2EF-231B-715E-3DDC-229358D56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5" y="2375676"/>
            <a:ext cx="546386" cy="5463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9115E3-C546-577E-8F94-767F843B0B2E}"/>
              </a:ext>
            </a:extLst>
          </p:cNvPr>
          <p:cNvSpPr txBox="1"/>
          <p:nvPr/>
        </p:nvSpPr>
        <p:spPr>
          <a:xfrm>
            <a:off x="1454989" y="3250781"/>
            <a:ext cx="783457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latin typeface="+mn-lt"/>
                <a:cs typeface="Amatic SC" charset="-79"/>
              </a:defRPr>
            </a:lvl1pPr>
          </a:lstStyle>
          <a:p>
            <a:r>
              <a:rPr lang="ru-RU" dirty="0"/>
              <a:t>Число конфликтных ситуаций между школьниками возросло </a:t>
            </a:r>
            <a:r>
              <a:rPr lang="ru-RU" dirty="0">
                <a:solidFill>
                  <a:srgbClr val="FF0000"/>
                </a:solidFill>
              </a:rPr>
              <a:t>на 39%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024913-1BDF-A93C-C2BB-0708E766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8" y="3159224"/>
            <a:ext cx="546386" cy="5463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D77CDEC-67F8-8A5C-E859-2A7F4303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8" y="3964347"/>
            <a:ext cx="546386" cy="5463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F55645-3004-82E6-BD18-8DE1F2DAD5AD}"/>
              </a:ext>
            </a:extLst>
          </p:cNvPr>
          <p:cNvSpPr txBox="1"/>
          <p:nvPr/>
        </p:nvSpPr>
        <p:spPr>
          <a:xfrm>
            <a:off x="1454989" y="4049063"/>
            <a:ext cx="836450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latin typeface="+mn-lt"/>
                <a:cs typeface="Amatic SC" charset="-79"/>
              </a:defRPr>
            </a:lvl1pPr>
          </a:lstStyle>
          <a:p>
            <a:r>
              <a:rPr lang="ru-RU" dirty="0"/>
              <a:t>Число детей, которые нуждаются в помощи психиатров, возросло </a:t>
            </a:r>
            <a:r>
              <a:rPr lang="ru-RU" dirty="0">
                <a:solidFill>
                  <a:srgbClr val="FF0000"/>
                </a:solidFill>
              </a:rPr>
              <a:t>на 28% 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2E78C-7643-418B-87FE-9D1B489EBF1E}"/>
              </a:ext>
            </a:extLst>
          </p:cNvPr>
          <p:cNvSpPr txBox="1"/>
          <p:nvPr/>
        </p:nvSpPr>
        <p:spPr>
          <a:xfrm>
            <a:off x="1454989" y="4795654"/>
            <a:ext cx="402110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latin typeface="+mn-lt"/>
                <a:cs typeface="Amatic SC" charset="-79"/>
              </a:defRPr>
            </a:lvl1pPr>
          </a:lstStyle>
          <a:p>
            <a:r>
              <a:rPr lang="ru-RU" dirty="0"/>
              <a:t>Выявлено </a:t>
            </a:r>
            <a:r>
              <a:rPr lang="ru-RU" dirty="0">
                <a:solidFill>
                  <a:srgbClr val="FF0000"/>
                </a:solidFill>
              </a:rPr>
              <a:t>29 случаев </a:t>
            </a:r>
            <a:r>
              <a:rPr lang="ru-RU" dirty="0"/>
              <a:t>моббинга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CD27C1-E9A9-7C5E-B882-08C2291C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5" y="4746306"/>
            <a:ext cx="546386" cy="546386"/>
          </a:xfrm>
          <a:prstGeom prst="rect">
            <a:avLst/>
          </a:prstGeom>
        </p:spPr>
      </p:pic>
      <p:pic>
        <p:nvPicPr>
          <p:cNvPr id="1026" name="Picture 2" descr="Бесплатное фото Маленький мальчик сидит в одиночестве на стуле и страдает от издевательств, пока дети издеваются">
            <a:extLst>
              <a:ext uri="{FF2B5EF4-FFF2-40B4-BE49-F238E27FC236}">
                <a16:creationId xmlns:a16="http://schemas.microsoft.com/office/drawing/2014/main" id="{E09ECFC8-64DE-0694-16D2-0CB99A48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714">
            <a:off x="10589143" y="1444151"/>
            <a:ext cx="1983851" cy="132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есплатное фото Сердитый отец ругает сына и дочь дома. студийный снимок эмоциональной семьи. человеческие эмоции, детство, проблемы, конфликт, семейная жизнь, концепция отношений">
            <a:extLst>
              <a:ext uri="{FF2B5EF4-FFF2-40B4-BE49-F238E27FC236}">
                <a16:creationId xmlns:a16="http://schemas.microsoft.com/office/drawing/2014/main" id="{9BD29A96-A2F1-0F6A-44E9-F4FCCA4B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299">
            <a:off x="10589143" y="2805087"/>
            <a:ext cx="1983852" cy="132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есплатное фото Агрессия аргументирующая конфликтная стресс-борьба">
            <a:extLst>
              <a:ext uri="{FF2B5EF4-FFF2-40B4-BE49-F238E27FC236}">
                <a16:creationId xmlns:a16="http://schemas.microsoft.com/office/drawing/2014/main" id="{ACD133E0-1191-EC73-AD12-BFD34FE0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515">
            <a:off x="10589143" y="4172026"/>
            <a:ext cx="1982362" cy="140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есплатное фото Насилие на рабочем месте происходит между коллегами">
            <a:extLst>
              <a:ext uri="{FF2B5EF4-FFF2-40B4-BE49-F238E27FC236}">
                <a16:creationId xmlns:a16="http://schemas.microsoft.com/office/drawing/2014/main" id="{8F3A6686-F7CC-6E01-0B8F-C7CB368C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353">
            <a:off x="10589275" y="5626641"/>
            <a:ext cx="1985344" cy="132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A1224-72AC-503E-C12B-BF27FB345E3D}"/>
              </a:ext>
            </a:extLst>
          </p:cNvPr>
          <p:cNvSpPr txBox="1"/>
          <p:nvPr/>
        </p:nvSpPr>
        <p:spPr>
          <a:xfrm>
            <a:off x="5860646" y="5762520"/>
            <a:ext cx="4021106" cy="113877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+mn-lt"/>
              </a:rPr>
              <a:t>Моббинг (офисная травля) — это регулярное психологическое насилие человека в профессиональном коллективе</a:t>
            </a:r>
            <a:endParaRPr lang="ru-RU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03F71-3AE1-0F11-6BFD-4C84F1A3F4EA}"/>
              </a:ext>
            </a:extLst>
          </p:cNvPr>
          <p:cNvSpPr txBox="1"/>
          <p:nvPr/>
        </p:nvSpPr>
        <p:spPr>
          <a:xfrm>
            <a:off x="792216" y="5774591"/>
            <a:ext cx="4534822" cy="87716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+mn-lt"/>
              </a:rPr>
              <a:t>Буллинг</a:t>
            </a:r>
            <a:r>
              <a:rPr lang="ru-RU" b="1" i="0" dirty="0">
                <a:solidFill>
                  <a:srgbClr val="000000"/>
                </a:solidFill>
                <a:effectLst/>
                <a:latin typeface="+mn-lt"/>
              </a:rPr>
              <a:t> (травля) - это проявление постоянной агрессии, направленной на одного и того же человека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08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28630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88847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95276" y="698946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3AF66860-1EA3-E89D-C80B-2BA5D46D7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8" y="31477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33DFC-B272-7DCF-4108-C59921298FF1}"/>
              </a:ext>
            </a:extLst>
          </p:cNvPr>
          <p:cNvSpPr txBox="1"/>
          <p:nvPr/>
        </p:nvSpPr>
        <p:spPr>
          <a:xfrm>
            <a:off x="719547" y="1511205"/>
            <a:ext cx="12032271" cy="4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Amatic SC"/>
                <a:cs typeface="Times New Roman" panose="02020603050405020304" pitchFamily="18" charset="0"/>
              </a:rPr>
              <a:t>КОМФОРТНАЯ ОБРАЗОВАТЕЛЬНАЯ СРЕДА</a:t>
            </a:r>
            <a:endParaRPr lang="ru-RU" sz="1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93D2CC0-1B74-ACEB-CBF8-ECBE0D196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3277029"/>
              </p:ext>
            </p:extLst>
          </p:nvPr>
        </p:nvGraphicFramePr>
        <p:xfrm>
          <a:off x="1007918" y="1719093"/>
          <a:ext cx="11383959" cy="543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66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328630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88847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25" name="Прямоугольник 31"/>
          <p:cNvSpPr>
            <a:spLocks noChangeArrowheads="1"/>
          </p:cNvSpPr>
          <p:nvPr/>
        </p:nvSpPr>
        <p:spPr bwMode="auto">
          <a:xfrm>
            <a:off x="4795276" y="698946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3AF66860-1EA3-E89D-C80B-2BA5D46D7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2" y="33180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B8F3B0-1537-9191-878A-089FE82FC6B7}"/>
              </a:ext>
            </a:extLst>
          </p:cNvPr>
          <p:cNvSpPr txBox="1"/>
          <p:nvPr/>
        </p:nvSpPr>
        <p:spPr>
          <a:xfrm>
            <a:off x="5223596" y="1429257"/>
            <a:ext cx="299258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n-lt"/>
              </a:rPr>
              <a:t>ПРОБЛЕМНЫЕ ЗОНЫ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20DD78-B579-6820-D44B-E2D0C2B6F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72" y="1989557"/>
            <a:ext cx="699267" cy="6992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E6A6CE-EB4B-67FC-8023-64908C1B0857}"/>
              </a:ext>
            </a:extLst>
          </p:cNvPr>
          <p:cNvSpPr txBox="1"/>
          <p:nvPr/>
        </p:nvSpPr>
        <p:spPr>
          <a:xfrm>
            <a:off x="1710239" y="1969519"/>
            <a:ext cx="1058696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+mn-lt"/>
                <a:ea typeface="Amatic SC"/>
              </a:rPr>
              <a:t>Вопросы самосохранения (действия по сохранению своего биологического, психологического, социального здоровья) и безопасной среды</a:t>
            </a:r>
            <a:endParaRPr lang="ru-RU" sz="1800" b="1" dirty="0">
              <a:latin typeface="+mn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B36BA5-0151-F1E3-2596-D26CDC8EC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72" y="2799839"/>
            <a:ext cx="707886" cy="707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3C428-FA7E-3F9C-CE85-1CF756AFC07E}"/>
              </a:ext>
            </a:extLst>
          </p:cNvPr>
          <p:cNvSpPr txBox="1"/>
          <p:nvPr/>
        </p:nvSpPr>
        <p:spPr>
          <a:xfrm>
            <a:off x="1718858" y="2792747"/>
            <a:ext cx="1058696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0000"/>
                </a:solidFill>
                <a:effectLst/>
                <a:latin typeface="+mn-lt"/>
                <a:ea typeface="Amatic SC"/>
              </a:defRPr>
            </a:lvl1pPr>
          </a:lstStyle>
          <a:p>
            <a:r>
              <a:rPr lang="ru-RU" dirty="0"/>
              <a:t>Вопросы личностных рисков (эмоциональное выгорание, учебная мотивация, отношение к самому себе и др.)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7923D6-35C9-3F0D-A5A1-AEE6259744B4}"/>
              </a:ext>
            </a:extLst>
          </p:cNvPr>
          <p:cNvSpPr txBox="1"/>
          <p:nvPr/>
        </p:nvSpPr>
        <p:spPr>
          <a:xfrm>
            <a:off x="1718858" y="3606348"/>
            <a:ext cx="107155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0000"/>
                </a:solidFill>
                <a:effectLst/>
                <a:latin typeface="+mn-lt"/>
                <a:ea typeface="Amatic SC"/>
              </a:defRPr>
            </a:lvl1pPr>
          </a:lstStyle>
          <a:p>
            <a:r>
              <a:rPr lang="ru-RU" dirty="0"/>
              <a:t>Деструктивные проявления в общении (моббинг, конфликты, неблагоприятный климат в семье и образовательном учреждении, отрицание ценностей и норм ОУ  и др.)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2B88BD-D5A4-8F34-122F-CD87F45C5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71" y="3618740"/>
            <a:ext cx="707887" cy="7078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09407A-1FAF-342C-B46F-928F7A2C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48" y="4437641"/>
            <a:ext cx="711491" cy="7114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440D77-5B47-D0C8-9157-66E770FBA434}"/>
              </a:ext>
            </a:extLst>
          </p:cNvPr>
          <p:cNvSpPr txBox="1"/>
          <p:nvPr/>
        </p:nvSpPr>
        <p:spPr>
          <a:xfrm>
            <a:off x="1710239" y="4434037"/>
            <a:ext cx="1063897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0000"/>
                </a:solidFill>
                <a:effectLst/>
                <a:latin typeface="+mn-lt"/>
                <a:ea typeface="Amatic SC"/>
              </a:defRPr>
            </a:lvl1pPr>
          </a:lstStyle>
          <a:p>
            <a:r>
              <a:rPr lang="ru-RU" dirty="0"/>
              <a:t>Вопросы информационной безопасности (разнообразные интернет-риски, вовлечение в деструктивные интернет-сообщества и др.)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006A88-B4A8-E145-6721-C1C4B89F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89" y="5256542"/>
            <a:ext cx="711491" cy="7114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E73D41-6FAE-FE40-3AC9-09A4232DDEC2}"/>
              </a:ext>
            </a:extLst>
          </p:cNvPr>
          <p:cNvSpPr txBox="1"/>
          <p:nvPr/>
        </p:nvSpPr>
        <p:spPr>
          <a:xfrm>
            <a:off x="1671943" y="5252937"/>
            <a:ext cx="1071556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0000"/>
                </a:solidFill>
                <a:effectLst/>
                <a:latin typeface="+mn-lt"/>
                <a:ea typeface="Amatic SC"/>
              </a:defRPr>
            </a:lvl1pPr>
          </a:lstStyle>
          <a:p>
            <a:r>
              <a:rPr lang="ru-RU" dirty="0"/>
              <a:t>Негативные последствия перегрузок детей (неадекватность требований, эмоциональные, умственные, физические перегрузки)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EF9ADA4-C1DB-BCF5-5F98-CD83705A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67" y="6079048"/>
            <a:ext cx="711491" cy="7114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9831E9-ECED-99FD-FDB6-5E381526639D}"/>
              </a:ext>
            </a:extLst>
          </p:cNvPr>
          <p:cNvSpPr txBox="1"/>
          <p:nvPr/>
        </p:nvSpPr>
        <p:spPr>
          <a:xfrm>
            <a:off x="1729280" y="6250127"/>
            <a:ext cx="671772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0000"/>
                </a:solidFill>
                <a:effectLst/>
                <a:latin typeface="+mn-lt"/>
                <a:ea typeface="Amatic SC"/>
              </a:defRPr>
            </a:lvl1pPr>
          </a:lstStyle>
          <a:p>
            <a:r>
              <a:rPr lang="ru-RU" dirty="0"/>
              <a:t>Закрепление агрессивного  и враждебного поведения </a:t>
            </a:r>
          </a:p>
        </p:txBody>
      </p:sp>
    </p:spTree>
    <p:extLst>
      <p:ext uri="{BB962C8B-B14F-4D97-AF65-F5344CB8AC3E}">
        <p14:creationId xmlns:p14="http://schemas.microsoft.com/office/powerpoint/2010/main" val="10895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63318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1709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14AAC7DF-E412-5366-8EB1-36088B6D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29712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948CC2FB-9394-5A36-C478-A5347844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276" y="636600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0BCE3-23CE-AAF1-0E8B-CA1B6899875B}"/>
              </a:ext>
            </a:extLst>
          </p:cNvPr>
          <p:cNvSpPr txBox="1"/>
          <p:nvPr/>
        </p:nvSpPr>
        <p:spPr>
          <a:xfrm>
            <a:off x="2556164" y="1455617"/>
            <a:ext cx="881149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+mn-lt"/>
                <a:cs typeface="Amatic SC" charset="-79"/>
              </a:rPr>
              <a:t>Действия по созданию комфортной образовательной среды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A88B0-16F3-483D-4499-92EE2E28465A}"/>
              </a:ext>
            </a:extLst>
          </p:cNvPr>
          <p:cNvSpPr txBox="1"/>
          <p:nvPr/>
        </p:nvSpPr>
        <p:spPr>
          <a:xfrm>
            <a:off x="3361025" y="3779837"/>
            <a:ext cx="6717722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Amatic SC" charset="-79"/>
              </a:rPr>
              <a:t>Начинаем с себя</a:t>
            </a:r>
          </a:p>
          <a:p>
            <a:pPr algn="ctr">
              <a:defRPr/>
            </a:pPr>
            <a:endParaRPr lang="ru-RU" altLang="ru-RU" sz="2800" dirty="0">
              <a:solidFill>
                <a:schemeClr val="tx1"/>
              </a:solidFill>
              <a:latin typeface="+mn-lt"/>
              <a:cs typeface="Amatic SC" charset="-79"/>
            </a:endParaRPr>
          </a:p>
          <a:p>
            <a:pPr algn="ctr">
              <a:defRPr/>
            </a:pPr>
            <a:r>
              <a:rPr lang="ru-RU" altLang="ru-RU" sz="2600" b="1" dirty="0">
                <a:solidFill>
                  <a:schemeClr val="tx1"/>
                </a:solidFill>
                <a:latin typeface="+mn-lt"/>
                <a:cs typeface="Amatic SC" charset="-79"/>
              </a:rPr>
              <a:t>Значимость работы по созданию комфортной образовательной среды для руководителя = значимость комфортной среды для коллектива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9F0563-1978-8A9E-478C-A2E352C3E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986" y="2092036"/>
            <a:ext cx="1687801" cy="16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63318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1709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14AAC7DF-E412-5366-8EB1-36088B6D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29712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948CC2FB-9394-5A36-C478-A5347844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276" y="636600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0BCE3-23CE-AAF1-0E8B-CA1B6899875B}"/>
              </a:ext>
            </a:extLst>
          </p:cNvPr>
          <p:cNvSpPr txBox="1"/>
          <p:nvPr/>
        </p:nvSpPr>
        <p:spPr>
          <a:xfrm>
            <a:off x="2556164" y="1455617"/>
            <a:ext cx="881149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+mn-lt"/>
                <a:cs typeface="Amatic SC" charset="-79"/>
              </a:rPr>
              <a:t>Действия по созданию комфортной образовательной среды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A88B0-16F3-483D-4499-92EE2E28465A}"/>
              </a:ext>
            </a:extLst>
          </p:cNvPr>
          <p:cNvSpPr txBox="1"/>
          <p:nvPr/>
        </p:nvSpPr>
        <p:spPr>
          <a:xfrm>
            <a:off x="3361025" y="3779837"/>
            <a:ext cx="6717722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Amatic SC" charset="-79"/>
              </a:rPr>
              <a:t>Мониторим ситуацию</a:t>
            </a:r>
          </a:p>
          <a:p>
            <a:pPr algn="ctr">
              <a:defRPr/>
            </a:pPr>
            <a:endParaRPr lang="ru-RU" altLang="ru-RU" sz="2800" dirty="0">
              <a:solidFill>
                <a:schemeClr val="tx1"/>
              </a:solidFill>
              <a:latin typeface="+mn-lt"/>
              <a:cs typeface="Amatic SC" charset="-79"/>
            </a:endParaRPr>
          </a:p>
          <a:p>
            <a:pPr algn="ctr">
              <a:defRPr/>
            </a:pPr>
            <a:r>
              <a:rPr lang="ru-RU" altLang="ru-RU" sz="2600" b="1" dirty="0">
                <a:solidFill>
                  <a:schemeClr val="tx1"/>
                </a:solidFill>
                <a:latin typeface="+mn-lt"/>
                <a:cs typeface="Amatic SC" charset="-79"/>
              </a:rPr>
              <a:t>Изучаем существующую ситуацию в своем учреждении, изучаем плюсы и минусы, определяем проблемы для исправления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CEB990-D27C-02FF-67F2-D2B5E0EAD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985" y="2004659"/>
            <a:ext cx="1687801" cy="16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hape 485"/>
          <p:cNvSpPr>
            <a:spLocks noGrp="1"/>
          </p:cNvSpPr>
          <p:nvPr>
            <p:ph type="sldNum" sz="quarter" idx="14"/>
          </p:nvPr>
        </p:nvSpPr>
        <p:spPr bwMode="auto">
          <a:xfrm>
            <a:off x="12263318" y="235183"/>
            <a:ext cx="423193" cy="1015534"/>
          </a:xfrm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194E6D22-D7EC-474E-B828-E074BEB90FF2}" type="slidenum">
              <a:rPr lang="ru-RU" altLang="ru-RU" sz="6599">
                <a:solidFill>
                  <a:srgbClr val="B7C6CF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altLang="ru-RU" sz="6599" dirty="0">
              <a:solidFill>
                <a:srgbClr val="B7C6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617096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14AAC7DF-E412-5366-8EB1-36088B6D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4" y="297121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948CC2FB-9394-5A36-C478-A5347844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276" y="636600"/>
            <a:ext cx="343217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r"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0BCE3-23CE-AAF1-0E8B-CA1B6899875B}"/>
              </a:ext>
            </a:extLst>
          </p:cNvPr>
          <p:cNvSpPr txBox="1"/>
          <p:nvPr/>
        </p:nvSpPr>
        <p:spPr>
          <a:xfrm>
            <a:off x="2556164" y="1455617"/>
            <a:ext cx="881149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+mn-lt"/>
                <a:cs typeface="Amatic SC" charset="-79"/>
              </a:rPr>
              <a:t>Действия по созданию комфортной образовательной среды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A88B0-16F3-483D-4499-92EE2E28465A}"/>
              </a:ext>
            </a:extLst>
          </p:cNvPr>
          <p:cNvSpPr txBox="1"/>
          <p:nvPr/>
        </p:nvSpPr>
        <p:spPr>
          <a:xfrm>
            <a:off x="3361025" y="3779837"/>
            <a:ext cx="6717722" cy="2215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Amatic SC" charset="-79"/>
              </a:rPr>
              <a:t>Действуем</a:t>
            </a:r>
          </a:p>
          <a:p>
            <a:pPr algn="ctr">
              <a:defRPr/>
            </a:pPr>
            <a:endParaRPr lang="ru-RU" altLang="ru-RU" sz="2800" dirty="0">
              <a:solidFill>
                <a:schemeClr val="tx1"/>
              </a:solidFill>
              <a:latin typeface="+mn-lt"/>
              <a:cs typeface="Amatic SC" charset="-79"/>
            </a:endParaRPr>
          </a:p>
          <a:p>
            <a:pPr algn="ctr">
              <a:defRPr/>
            </a:pPr>
            <a:r>
              <a:rPr lang="ru-RU" altLang="ru-RU" sz="2600" b="1" dirty="0">
                <a:solidFill>
                  <a:schemeClr val="tx1"/>
                </a:solidFill>
                <a:latin typeface="+mn-lt"/>
                <a:cs typeface="Amatic SC" charset="-79"/>
              </a:rPr>
              <a:t>Проведение мероприятий, направленных на формирование комфортной образовательной среды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268F4-E70D-311D-BE07-0C5B8D0B0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987" y="2052711"/>
            <a:ext cx="1687801" cy="16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A17AFC-A441-601A-FDEC-429CCD4F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343942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213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639"/>
      </a:dk1>
      <a:lt1>
        <a:srgbClr val="F4F5FC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B75"/>
        </a:solidFill>
        <a:ln w="12700">
          <a:miter lim="400000"/>
        </a:ln>
      </a:spPr>
      <a:bodyPr lIns="27283" tIns="27283" rIns="27283" bIns="27283" anchor="ctr"/>
      <a:lstStyle>
        <a:defPPr algn="ctr">
          <a:defRPr sz="745">
            <a:solidFill>
              <a:srgbClr val="F4F5FC"/>
            </a:solidFill>
            <a:latin typeface="Arial" charset="0"/>
            <a:ea typeface="Arial" charset="0"/>
            <a:cs typeface="Arial" charset="0"/>
          </a:defRPr>
        </a:defPPr>
      </a:lstStyle>
    </a:spDef>
    <a:lnDef>
      <a:spPr>
        <a:noFill/>
        <a:ln w="6350" cap="flat">
          <a:solidFill>
            <a:srgbClr val="152B75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5FC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ctr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9653</TotalTime>
  <Words>338</Words>
  <Application>Microsoft Office PowerPoint</Application>
  <PresentationFormat>Произвольный</PresentationFormat>
  <Paragraphs>60</Paragraphs>
  <Slides>9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 михайлова</cp:lastModifiedBy>
  <cp:revision>680</cp:revision>
  <dcterms:modified xsi:type="dcterms:W3CDTF">2023-08-27T19:43:32Z</dcterms:modified>
</cp:coreProperties>
</file>