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610" r:id="rId2"/>
    <p:sldId id="611" r:id="rId3"/>
    <p:sldId id="618" r:id="rId4"/>
    <p:sldId id="612" r:id="rId5"/>
    <p:sldId id="617" r:id="rId6"/>
    <p:sldId id="616" r:id="rId7"/>
    <p:sldId id="615" r:id="rId8"/>
    <p:sldId id="614" r:id="rId9"/>
    <p:sldId id="624" r:id="rId10"/>
    <p:sldId id="622" r:id="rId11"/>
    <p:sldId id="613" r:id="rId12"/>
    <p:sldId id="621" r:id="rId13"/>
    <p:sldId id="623" r:id="rId14"/>
    <p:sldId id="619" r:id="rId15"/>
    <p:sldId id="508" r:id="rId16"/>
  </p:sldIdLst>
  <p:sldSz cx="13439775" cy="7559675"/>
  <p:notesSz cx="6858000" cy="9144000"/>
  <p:defaultTextStyle>
    <a:defPPr>
      <a:defRPr lang="ru-RU"/>
    </a:defPPr>
    <a:lvl1pPr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indent="-169863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indent="-338138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indent="-506413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indent="-676275" algn="l" defTabSz="898525" rtl="0" eaLnBrk="0" fontAlgn="base" hangingPunct="0">
      <a:spcBef>
        <a:spcPct val="0"/>
      </a:spcBef>
      <a:spcAft>
        <a:spcPct val="0"/>
      </a:spcAft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sz="1700" kern="1200">
        <a:solidFill>
          <a:srgbClr val="333639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EFB"/>
    <a:srgbClr val="3399FF"/>
    <a:srgbClr val="004F9F"/>
    <a:srgbClr val="152B75"/>
    <a:srgbClr val="1C89BA"/>
    <a:srgbClr val="66CCFF"/>
    <a:srgbClr val="99CCFF"/>
    <a:srgbClr val="463A9C"/>
    <a:srgbClr val="8BB4E5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F8CFCC"/>
          </a:solidFill>
        </a:fill>
      </a:tcStyle>
    </a:wholeTbl>
    <a:band2H>
      <a:tcTxStyle/>
      <a:tcStyle>
        <a:tcBdr/>
        <a:fill>
          <a:solidFill>
            <a:srgbClr val="FCE8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FE7D4"/>
          </a:solidFill>
        </a:fill>
      </a:tcStyle>
    </a:wholeTbl>
    <a:band2H>
      <a:tcTxStyle/>
      <a:tcStyle>
        <a:tcBdr/>
        <a:fill>
          <a:solidFill>
            <a:srgbClr val="E9F3EB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E2E4E7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4F5FC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F5FC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Col>
    <a:la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38100" cap="flat">
              <a:solidFill>
                <a:srgbClr val="F4F5FC"/>
              </a:solidFill>
              <a:prstDash val="solid"/>
              <a:round/>
            </a:ln>
          </a:top>
          <a:bottom>
            <a:ln w="127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lastRow>
    <a:firstRow>
      <a:tcTxStyle b="on" i="off">
        <a:fontRef idx="minor">
          <a:srgbClr val="F4F5FC"/>
        </a:fontRef>
        <a:srgbClr val="F4F5FC"/>
      </a:tcTxStyle>
      <a:tcStyle>
        <a:tcBdr>
          <a:left>
            <a:ln w="12700" cap="flat">
              <a:solidFill>
                <a:srgbClr val="F4F5FC"/>
              </a:solidFill>
              <a:prstDash val="solid"/>
              <a:round/>
            </a:ln>
          </a:left>
          <a:right>
            <a:ln w="12700" cap="flat">
              <a:solidFill>
                <a:srgbClr val="F4F5FC"/>
              </a:solidFill>
              <a:prstDash val="solid"/>
              <a:round/>
            </a:ln>
          </a:right>
          <a:top>
            <a:ln w="12700" cap="flat">
              <a:solidFill>
                <a:srgbClr val="F4F5FC"/>
              </a:solidFill>
              <a:prstDash val="solid"/>
              <a:round/>
            </a:ln>
          </a:top>
          <a:bottom>
            <a:ln w="38100" cap="flat">
              <a:solidFill>
                <a:srgbClr val="F4F5FC"/>
              </a:solidFill>
              <a:prstDash val="solid"/>
              <a:round/>
            </a:ln>
          </a:bottom>
          <a:insideH>
            <a:ln w="12700" cap="flat">
              <a:solidFill>
                <a:srgbClr val="F4F5FC"/>
              </a:solidFill>
              <a:prstDash val="solid"/>
              <a:round/>
            </a:ln>
          </a:insideH>
          <a:insideV>
            <a:ln w="12700" cap="flat">
              <a:solidFill>
                <a:srgbClr val="F4F5FC"/>
              </a:solidFill>
              <a:prstDash val="solid"/>
              <a:round/>
            </a:ln>
          </a:insideV>
        </a:tcBdr>
        <a:fill>
          <a:solidFill>
            <a:srgbClr val="33363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solidFill>
            <a:srgbClr val="333639">
              <a:alpha val="20000"/>
            </a:srgbClr>
          </a:solidFill>
        </a:fill>
      </a:tcStyle>
    </a:firstCol>
    <a:la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50800" cap="flat">
              <a:solidFill>
                <a:srgbClr val="333639"/>
              </a:solidFill>
              <a:prstDash val="solid"/>
              <a:round/>
            </a:ln>
          </a:top>
          <a:bottom>
            <a:ln w="127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639"/>
        </a:fontRef>
        <a:srgbClr val="333639"/>
      </a:tcTxStyle>
      <a:tcStyle>
        <a:tcBdr>
          <a:left>
            <a:ln w="12700" cap="flat">
              <a:solidFill>
                <a:srgbClr val="333639"/>
              </a:solidFill>
              <a:prstDash val="solid"/>
              <a:round/>
            </a:ln>
          </a:left>
          <a:right>
            <a:ln w="12700" cap="flat">
              <a:solidFill>
                <a:srgbClr val="333639"/>
              </a:solidFill>
              <a:prstDash val="solid"/>
              <a:round/>
            </a:ln>
          </a:right>
          <a:top>
            <a:ln w="12700" cap="flat">
              <a:solidFill>
                <a:srgbClr val="333639"/>
              </a:solidFill>
              <a:prstDash val="solid"/>
              <a:round/>
            </a:ln>
          </a:top>
          <a:bottom>
            <a:ln w="25400" cap="flat">
              <a:solidFill>
                <a:srgbClr val="333639"/>
              </a:solidFill>
              <a:prstDash val="solid"/>
              <a:round/>
            </a:ln>
          </a:bottom>
          <a:insideH>
            <a:ln w="12700" cap="flat">
              <a:solidFill>
                <a:srgbClr val="333639"/>
              </a:solidFill>
              <a:prstDash val="solid"/>
              <a:round/>
            </a:ln>
          </a:insideH>
          <a:insideV>
            <a:ln w="12700" cap="flat">
              <a:solidFill>
                <a:srgbClr val="333639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 autoAdjust="0"/>
    <p:restoredTop sz="94627"/>
  </p:normalViewPr>
  <p:slideViewPr>
    <p:cSldViewPr snapToGrid="0" snapToObjects="1">
      <p:cViewPr varScale="1">
        <p:scale>
          <a:sx n="74" d="100"/>
          <a:sy n="74" d="100"/>
        </p:scale>
        <p:origin x="1171" y="72"/>
      </p:cViewPr>
      <p:guideLst>
        <p:guide orient="horz" pos="2381"/>
        <p:guide pos="4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195033795079502E-2"/>
          <c:y val="0.15179154750941984"/>
          <c:w val="0.89160101279430504"/>
          <c:h val="0.65477627406619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финансовых средств, тыс. руб.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0.00</c:formatCode>
                <c:ptCount val="3"/>
                <c:pt idx="0">
                  <c:v>210806.7</c:v>
                </c:pt>
                <c:pt idx="1">
                  <c:v>222134.3</c:v>
                </c:pt>
                <c:pt idx="2">
                  <c:v>542654.69999999995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B9-434B-A448-5F12EE912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928192"/>
        <c:axId val="154945216"/>
      </c:barChart>
      <c:catAx>
        <c:axId val="16192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4945216"/>
        <c:crosses val="autoZero"/>
        <c:auto val="1"/>
        <c:lblAlgn val="ctr"/>
        <c:lblOffset val="100"/>
        <c:noMultiLvlLbl val="0"/>
      </c:catAx>
      <c:valAx>
        <c:axId val="154945216"/>
        <c:scaling>
          <c:orientation val="minMax"/>
        </c:scaling>
        <c:delete val="1"/>
        <c:axPos val="l"/>
        <c:majorGridlines/>
        <c:numFmt formatCode="0.00" sourceLinked="1"/>
        <c:majorTickMark val="out"/>
        <c:minorTickMark val="none"/>
        <c:tickLblPos val="nextTo"/>
        <c:crossAx val="161928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45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Shape 45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57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1pPr>
    <a:lvl2pPr marL="742950" indent="-28575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2pPr>
    <a:lvl3pPr marL="11430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3pPr>
    <a:lvl4pPr marL="16002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4pPr>
    <a:lvl5pPr marL="2057400" indent="-228600" algn="l" defTabSz="898525" rtl="0" eaLnBrk="0" fontAlgn="base" hangingPunct="0">
      <a:spcBef>
        <a:spcPct val="30000"/>
      </a:spcBef>
      <a:spcAft>
        <a:spcPct val="0"/>
      </a:spcAft>
      <a:defRPr>
        <a:solidFill>
          <a:schemeClr val="tx1"/>
        </a:solidFill>
        <a:latin typeface="+mn-lt"/>
        <a:ea typeface="+mn-ea"/>
        <a:cs typeface="+mn-cs"/>
        <a:sym typeface="Calibri" pitchFamily="34" charset="0"/>
      </a:defRPr>
    </a:lvl5pPr>
    <a:lvl6pPr indent="721277" defTabSz="899726" latinLnBrk="0">
      <a:defRPr>
        <a:latin typeface="+mn-lt"/>
        <a:ea typeface="+mn-ea"/>
        <a:cs typeface="+mn-cs"/>
        <a:sym typeface="Calibri"/>
      </a:defRPr>
    </a:lvl6pPr>
    <a:lvl7pPr indent="865532" defTabSz="899726" latinLnBrk="0">
      <a:defRPr>
        <a:latin typeface="+mn-lt"/>
        <a:ea typeface="+mn-ea"/>
        <a:cs typeface="+mn-cs"/>
        <a:sym typeface="Calibri"/>
      </a:defRPr>
    </a:lvl7pPr>
    <a:lvl8pPr indent="1009788" defTabSz="899726" latinLnBrk="0">
      <a:defRPr>
        <a:latin typeface="+mn-lt"/>
        <a:ea typeface="+mn-ea"/>
        <a:cs typeface="+mn-cs"/>
        <a:sym typeface="Calibri"/>
      </a:defRPr>
    </a:lvl8pPr>
    <a:lvl9pPr indent="1154043" defTabSz="899726" latinLnBrk="0"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 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B2350-3865-4388-88CF-4738E50504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715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sz="quarter" idx="13"/>
          </p:nvPr>
        </p:nvSpPr>
        <p:spPr>
          <a:xfrm>
            <a:off x="696489" y="3342651"/>
            <a:ext cx="3218199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27" name="Shape 27"/>
          <p:cNvSpPr>
            <a:spLocks noGrp="1"/>
          </p:cNvSpPr>
          <p:nvPr>
            <p:ph type="pic" sz="quarter" idx="14"/>
          </p:nvPr>
        </p:nvSpPr>
        <p:spPr>
          <a:xfrm>
            <a:off x="4207051" y="3342651"/>
            <a:ext cx="3218199" cy="25758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4" name="Shape 2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3FC98-8DE7-4FFB-A550-D48C7F200B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0776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pic" idx="13"/>
          </p:nvPr>
        </p:nvSpPr>
        <p:spPr>
          <a:xfrm>
            <a:off x="-1" y="772412"/>
            <a:ext cx="13439776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ADC1B-6C17-4AC0-877D-B49EEADF2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35848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pic" sz="half" idx="13"/>
          </p:nvPr>
        </p:nvSpPr>
        <p:spPr>
          <a:xfrm>
            <a:off x="-1" y="772412"/>
            <a:ext cx="13439776" cy="300742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01D4F-0B7A-4DD7-BA71-6C09356B74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184002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gh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pic" sz="half" idx="13"/>
          </p:nvPr>
        </p:nvSpPr>
        <p:spPr>
          <a:xfrm>
            <a:off x="7734870" y="772412"/>
            <a:ext cx="5704905" cy="601485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7C59F-CCBA-4CCE-88AC-634718DF73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042606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12659866" y="6396027"/>
            <a:ext cx="225157" cy="222272"/>
          </a:xfrm>
          <a:prstGeom prst="rect">
            <a:avLst/>
          </a:prstGeom>
          <a:ln w="12700">
            <a:miter lim="400000"/>
          </a:ln>
        </p:spPr>
        <p:txBody>
          <a:bodyPr vert="horz" wrap="none" lIns="56721" tIns="56721" rIns="56721" bIns="56721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700">
                <a:solidFill>
                  <a:srgbClr val="77849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F1BDED3B-18BB-44F2-BFA8-2007902E615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Shape 3"/>
          <p:cNvSpPr>
            <a:spLocks noGrp="1"/>
          </p:cNvSpPr>
          <p:nvPr>
            <p:ph type="title"/>
          </p:nvPr>
        </p:nvSpPr>
        <p:spPr bwMode="auto">
          <a:xfrm>
            <a:off x="672490" y="852491"/>
            <a:ext cx="12094799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6721" tIns="56721" rIns="56721" bIns="567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 Light" pitchFamily="34" charset="0"/>
              </a:rPr>
              <a:t>Текст заголовка</a:t>
            </a:r>
          </a:p>
        </p:txBody>
      </p:sp>
      <p:sp>
        <p:nvSpPr>
          <p:cNvPr id="1028" name="Shape 4"/>
          <p:cNvSpPr>
            <a:spLocks noGrp="1"/>
          </p:cNvSpPr>
          <p:nvPr>
            <p:ph type="body" idx="1"/>
          </p:nvPr>
        </p:nvSpPr>
        <p:spPr bwMode="auto">
          <a:xfrm>
            <a:off x="672490" y="2176463"/>
            <a:ext cx="1209479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6721" tIns="56721" rIns="56721" bIns="567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>
                <a:sym typeface="Calibri" pitchFamily="34" charset="0"/>
              </a:rPr>
              <a:t>Уровень текста 1</a:t>
            </a:r>
          </a:p>
          <a:p>
            <a:pPr lvl="1"/>
            <a:r>
              <a:rPr lang="ru-RU" altLang="ru-RU">
                <a:sym typeface="Calibri" pitchFamily="34" charset="0"/>
              </a:rPr>
              <a:t>Уровень текста 2</a:t>
            </a:r>
          </a:p>
          <a:p>
            <a:pPr lvl="2"/>
            <a:r>
              <a:rPr lang="ru-RU" altLang="ru-RU">
                <a:sym typeface="Calibri" pitchFamily="34" charset="0"/>
              </a:rPr>
              <a:t>Уровень текста 3</a:t>
            </a:r>
          </a:p>
          <a:p>
            <a:pPr lvl="3"/>
            <a:r>
              <a:rPr lang="ru-RU" altLang="ru-RU">
                <a:sym typeface="Calibri" pitchFamily="34" charset="0"/>
              </a:rPr>
              <a:t>Уровень текста 4</a:t>
            </a:r>
          </a:p>
          <a:p>
            <a:pPr lvl="4"/>
            <a:r>
              <a:rPr lang="ru-RU" altLang="ru-RU">
                <a:sym typeface="Calibri" pitchFamily="34" charset="0"/>
              </a:rP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1pPr>
      <a:lvl2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2pPr>
      <a:lvl3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3pPr>
      <a:lvl4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4pPr>
      <a:lvl5pPr algn="l" defTabSz="75560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3639"/>
          </a:solidFill>
          <a:latin typeface="Calibri Light"/>
          <a:ea typeface="Calibri Light"/>
          <a:cs typeface="Calibri Light"/>
          <a:sym typeface="Calibri Light" pitchFamily="34" charset="0"/>
        </a:defRPr>
      </a:lvl5pPr>
      <a:lvl6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7559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6" b="0" i="0" u="none" strike="noStrike" cap="none" spc="0" baseline="0">
          <a:ln>
            <a:noFill/>
          </a:ln>
          <a:solidFill>
            <a:srgbClr val="333639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80965" indent="-180965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1pPr>
      <a:lvl2pPr marL="453999" indent="-211126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2pPr>
      <a:lvl3pPr marL="738146" indent="-253986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3pPr>
      <a:lvl4pPr marL="1009593" indent="-282559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4pPr>
      <a:lvl5pPr marL="1250879" indent="-282559" algn="l" defTabSz="75560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100000"/>
        <a:buFont typeface="Arial" pitchFamily="34" charset="0"/>
        <a:buChar char="•"/>
        <a:defRPr sz="2200">
          <a:solidFill>
            <a:srgbClr val="333639"/>
          </a:solidFill>
          <a:latin typeface="+mn-lt"/>
          <a:ea typeface="+mn-ea"/>
          <a:cs typeface="+mn-cs"/>
          <a:sym typeface="Calibri" pitchFamily="34" charset="0"/>
        </a:defRPr>
      </a:lvl5pPr>
      <a:lvl6pPr marL="1494779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6pPr>
      <a:lvl7pPr marL="1737176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7pPr>
      <a:lvl8pPr marL="1979573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8pPr>
      <a:lvl9pPr marL="2221969" marR="0" indent="-282796" algn="l" defTabSz="755918" rtl="0" latinLnBrk="0">
        <a:lnSpc>
          <a:spcPct val="90000"/>
        </a:lnSpc>
        <a:spcBef>
          <a:spcPts val="796"/>
        </a:spcBef>
        <a:spcAft>
          <a:spcPts val="0"/>
        </a:spcAft>
        <a:buClrTx/>
        <a:buSzPct val="100000"/>
        <a:buFont typeface="Arial"/>
        <a:buChar char="•"/>
        <a:tabLst/>
        <a:defRPr sz="2227" b="0" i="0" u="none" strike="noStrike" cap="none" spc="0" baseline="0">
          <a:ln>
            <a:noFill/>
          </a:ln>
          <a:solidFill>
            <a:srgbClr val="33363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1pPr>
      <a:lvl2pPr marL="0" marR="0" indent="242396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2pPr>
      <a:lvl3pPr marL="0" marR="0" indent="484793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3pPr>
      <a:lvl4pPr marL="0" marR="0" indent="72719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4pPr>
      <a:lvl5pPr marL="0" marR="0" indent="969587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5pPr>
      <a:lvl6pPr marL="0" marR="0" indent="1211983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6pPr>
      <a:lvl7pPr marL="0" marR="0" indent="1454380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7pPr>
      <a:lvl8pPr marL="0" marR="0" indent="1696776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8pPr>
      <a:lvl9pPr marL="0" marR="0" indent="1939174" algn="r" defTabSz="7559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Изображение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/>
          <a:stretch/>
        </p:blipFill>
        <p:spPr bwMode="auto">
          <a:xfrm>
            <a:off x="388593" y="741280"/>
            <a:ext cx="12662589" cy="62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Изображение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80" y="897201"/>
            <a:ext cx="2913175" cy="9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11"/>
          <p:cNvSpPr>
            <a:spLocks noChangeArrowheads="1"/>
          </p:cNvSpPr>
          <p:nvPr/>
        </p:nvSpPr>
        <p:spPr bwMode="auto">
          <a:xfrm>
            <a:off x="896826" y="5244178"/>
            <a:ext cx="11447574" cy="9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ru-RU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Год педагога и наставника: </a:t>
            </a:r>
          </a:p>
          <a:p>
            <a:pPr algn="ctr">
              <a:spcAft>
                <a:spcPts val="1000"/>
              </a:spcAft>
            </a:pPr>
            <a:r>
              <a:rPr lang="ru-RU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комфортному детству – комфортные условия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8" name="Прямоугольник 12"/>
          <p:cNvSpPr>
            <a:spLocks noChangeArrowheads="1"/>
          </p:cNvSpPr>
          <p:nvPr/>
        </p:nvSpPr>
        <p:spPr bwMode="auto">
          <a:xfrm>
            <a:off x="110215" y="6950687"/>
            <a:ext cx="2339004" cy="3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lnSpc>
                <a:spcPts val="3400"/>
              </a:lnSpc>
            </a:pPr>
            <a:r>
              <a:rPr lang="ru-RU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28 августа 2023 </a:t>
            </a:r>
            <a:r>
              <a:rPr lang="en-US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|</a:t>
            </a:r>
            <a:r>
              <a:rPr lang="ru-RU" altLang="ru-RU" sz="15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  Ярославль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9219" y="6444093"/>
            <a:ext cx="10636437" cy="914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r"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А.Г. Гуськов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, </a:t>
            </a:r>
          </a:p>
          <a:p>
            <a:pPr algn="r" defTabSz="1425705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заместитель директора – начальник управления экономического анализа, муниципальных закупок и обеспечения материально-технической базы образовательных организаций департамента образования мэрии города Ярославля</a:t>
            </a:r>
          </a:p>
        </p:txBody>
      </p:sp>
    </p:spTree>
    <p:extLst>
      <p:ext uri="{BB962C8B-B14F-4D97-AF65-F5344CB8AC3E}">
        <p14:creationId xmlns:p14="http://schemas.microsoft.com/office/powerpoint/2010/main" val="11814468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10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5379" y="566661"/>
            <a:ext cx="2572612" cy="514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Реализация  детского технопарка «</a:t>
            </a:r>
            <a:r>
              <a:rPr lang="ru-RU" sz="1300" dirty="0" err="1">
                <a:solidFill>
                  <a:srgbClr val="004F9F"/>
                </a:solidFill>
                <a:latin typeface="+mn-lt"/>
                <a:cs typeface="Times New Roman" pitchFamily="18" charset="0"/>
              </a:rPr>
              <a:t>Кванториум</a:t>
            </a: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6018" y="1461512"/>
            <a:ext cx="11604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>
                    <a:lumMod val="10000"/>
                  </a:schemeClr>
                </a:solidFill>
                <a:latin typeface="+mn-lt"/>
                <a:ea typeface="Times New Roman"/>
              </a:rPr>
              <a:t>В рамках реализации федерального проекта «Современная школа» национального проекта «Образование» готовится к открытию </a:t>
            </a:r>
            <a:r>
              <a:rPr lang="ru-RU" sz="1800" b="1" dirty="0">
                <a:solidFill>
                  <a:srgbClr val="C00000"/>
                </a:solidFill>
                <a:latin typeface="+mn-lt"/>
                <a:ea typeface="Times New Roman"/>
              </a:rPr>
              <a:t>детский технопарк «</a:t>
            </a:r>
            <a:r>
              <a:rPr lang="ru-RU" sz="1800" b="1" dirty="0" err="1">
                <a:solidFill>
                  <a:srgbClr val="C00000"/>
                </a:solidFill>
                <a:latin typeface="+mn-lt"/>
                <a:ea typeface="Times New Roman"/>
              </a:rPr>
              <a:t>Кванториум</a:t>
            </a:r>
            <a:r>
              <a:rPr lang="ru-RU" sz="1800" b="1" dirty="0">
                <a:solidFill>
                  <a:srgbClr val="C00000"/>
                </a:solidFill>
                <a:latin typeface="+mn-lt"/>
                <a:ea typeface="Times New Roman"/>
              </a:rPr>
              <a:t>»</a:t>
            </a:r>
          </a:p>
          <a:p>
            <a:pPr algn="ctr"/>
            <a:r>
              <a:rPr lang="ru-RU" sz="18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(на базе МОУ «Средняя школа № 88»)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99" y="2973760"/>
            <a:ext cx="4492163" cy="3369124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blob:https://web.whatsapp.com/c6142364-1d5b-4735-8113-33ede113f9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78" y="2064037"/>
            <a:ext cx="1941011" cy="2588015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71" y="4791801"/>
            <a:ext cx="2865641" cy="2149231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D5017E8E-B0DC-D1BE-BC9E-44D98C5A10AC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141" y="4800901"/>
            <a:ext cx="2841376" cy="2131032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blob:https://web.whatsapp.com/b65922c2-63bd-482c-8c76-52f71d9bde8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872" y="2542393"/>
            <a:ext cx="2812879" cy="2109659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7654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8731" y="1471961"/>
            <a:ext cx="9757317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Усиление антитеррористической защищенности учреждений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9404" y="2380665"/>
            <a:ext cx="7661787" cy="791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установка, замена и ремонт </a:t>
            </a:r>
            <a:r>
              <a:rPr kumimoji="0" lang="ru-RU" sz="2200" b="1" i="0" u="none" strike="noStrike" cap="none" spc="0" normalizeH="0" baseline="0" dirty="0" err="1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периметральных</a:t>
            </a: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ограждений в </a:t>
            </a: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60</a:t>
            </a: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учреждениях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9403" y="3414785"/>
            <a:ext cx="7051287" cy="791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монтаж системы оповещения и управления эвакуацией при ТУ в </a:t>
            </a: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21</a:t>
            </a: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учреждении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9401" y="5409671"/>
            <a:ext cx="7051287" cy="791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приобретение </a:t>
            </a:r>
            <a:r>
              <a:rPr lang="en-US" sz="2200" b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rPr>
              <a:t>38</a:t>
            </a:r>
            <a:r>
              <a:rPr kumimoji="0" lang="ru-RU" sz="22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мобильных брелоков передачи тревожных сообщений в подразделения </a:t>
            </a:r>
            <a:r>
              <a:rPr kumimoji="0" lang="ru-RU" sz="2200" b="1" i="0" u="none" strike="noStrike" cap="none" spc="0" normalizeH="0" dirty="0" err="1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Росгвардии</a:t>
            </a:r>
            <a:endParaRPr kumimoji="0" lang="ru-RU" sz="22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9402" y="4375551"/>
            <a:ext cx="7051287" cy="791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установка систем контроля управления доступом на калитках в </a:t>
            </a:r>
            <a:r>
              <a:rPr kumimoji="0" lang="en-US" sz="2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54</a:t>
            </a:r>
            <a:r>
              <a:rPr kumimoji="0" lang="ru-RU" sz="22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учреждениях</a:t>
            </a:r>
          </a:p>
        </p:txBody>
      </p:sp>
      <p:sp>
        <p:nvSpPr>
          <p:cNvPr id="16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11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45379" y="490118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Антитеррористическая и противокриминальная защищенность</a:t>
            </a:r>
          </a:p>
        </p:txBody>
      </p:sp>
      <p:sp>
        <p:nvSpPr>
          <p:cNvPr id="18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9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150" y="4895743"/>
            <a:ext cx="3155794" cy="2115288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91" y="2445373"/>
            <a:ext cx="3170802" cy="2113145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F2B5FDF3-D41A-C236-AD28-91E18D8D4AF6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A64E8A-4744-68F9-6376-71549BAE7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82" y="2297289"/>
            <a:ext cx="855951" cy="855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8A0BD6-C62E-31F6-F0B3-52ABE28CA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39" y="3299920"/>
            <a:ext cx="855951" cy="8559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7CD2A1-74EB-2981-6F8F-6AD44E847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82" y="4302552"/>
            <a:ext cx="855951" cy="8559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D67A03-1852-F8E4-8119-775E0C5C1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81" y="5451864"/>
            <a:ext cx="855951" cy="8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76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1307" y="1427355"/>
            <a:ext cx="10459843" cy="976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Тенденции развития на 2023-2024 год:</a:t>
            </a:r>
          </a:p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соучаствующее</a:t>
            </a:r>
            <a:r>
              <a:rPr kumimoji="0" lang="ru-RU" sz="2800" b="1" i="0" u="none" strike="noStrike" cap="none" spc="0" normalizeH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проектирование школьного двора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1685" y="3490570"/>
            <a:ext cx="5508702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atin typeface="+mn-lt"/>
                <a:ea typeface="+mn-ea"/>
                <a:cs typeface="+mn-cs"/>
                <a:sym typeface="Calibri"/>
              </a:rPr>
              <a:t>Р</a:t>
            </a: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еализация проектов строительства спортивных площадок и стадионов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3266" y="4502456"/>
            <a:ext cx="5508702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atin typeface="+mn-lt"/>
                <a:ea typeface="+mn-ea"/>
                <a:cs typeface="+mn-cs"/>
                <a:sym typeface="Calibri"/>
              </a:rPr>
              <a:t>Обновление асфальтового покрытия территорий учреждений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723" y="5742183"/>
            <a:ext cx="6255835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atin typeface="+mn-lt"/>
                <a:ea typeface="+mn-ea"/>
                <a:cs typeface="+mn-cs"/>
                <a:sym typeface="Calibri"/>
              </a:rPr>
              <a:t>Установка периметральных ограждений с системами электронных замков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8" y="5033431"/>
            <a:ext cx="3069965" cy="1750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803" y="2473726"/>
            <a:ext cx="3044284" cy="2028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F95B1A-3D33-3C08-76B7-DA40CB4B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360" y="3539894"/>
            <a:ext cx="730103" cy="7301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D9EFBB-046E-D4EF-F530-1BF242F9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578" y="4502456"/>
            <a:ext cx="730103" cy="7301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7F9BC2-BBEB-AF90-6EED-3112FFEA2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933" y="5763627"/>
            <a:ext cx="730103" cy="730103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E6739E9-3BDE-F5C6-CA58-3C26C02054FD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12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45379" y="592035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Комфорт образовательных зон</a:t>
            </a:r>
          </a:p>
        </p:txBody>
      </p:sp>
      <p:sp>
        <p:nvSpPr>
          <p:cNvPr id="18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9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6634" y="2634877"/>
            <a:ext cx="8033355" cy="483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Комфортная доступность спортивных игр</a:t>
            </a:r>
          </a:p>
        </p:txBody>
      </p:sp>
    </p:spTree>
    <p:extLst>
      <p:ext uri="{BB962C8B-B14F-4D97-AF65-F5344CB8AC3E}">
        <p14:creationId xmlns:p14="http://schemas.microsoft.com/office/powerpoint/2010/main" val="16008183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3262" y="4835581"/>
            <a:ext cx="9456104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latin typeface="+mn-lt"/>
                <a:ea typeface="+mn-ea"/>
                <a:cs typeface="+mn-cs"/>
                <a:sym typeface="Calibri"/>
              </a:rPr>
              <a:t>Включение в федеральную программу строительства некапитальных объектов (быстровозводимых конструкций) организаций отдыха детей и их оздоровления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43DB75-04D8-0F7A-F758-C3AC03B75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35" y="4835581"/>
            <a:ext cx="730103" cy="7136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1034" y="1340171"/>
            <a:ext cx="83745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4F5FC">
                    <a:lumMod val="25000"/>
                  </a:srgbClr>
                </a:solidFill>
                <a:latin typeface="Calibri"/>
                <a:ea typeface="+mn-ea"/>
                <a:cs typeface="Calibri"/>
                <a:sym typeface="Calibri"/>
              </a:rPr>
              <a:t>Тенденции развития на 2023-2024 год:</a:t>
            </a:r>
          </a:p>
          <a:p>
            <a:pPr lvl="0"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Calibri"/>
                <a:ea typeface="+mn-ea"/>
                <a:cs typeface="Calibri"/>
                <a:sym typeface="Calibri"/>
              </a:rPr>
              <a:t>капитальный ремонт</a:t>
            </a:r>
            <a:r>
              <a:rPr lang="ru-RU" sz="2800" b="1" dirty="0">
                <a:solidFill>
                  <a:srgbClr val="F4F5FC">
                    <a:lumMod val="25000"/>
                  </a:srgbClr>
                </a:solidFill>
                <a:latin typeface="Calibri"/>
                <a:ea typeface="+mn-ea"/>
                <a:cs typeface="Calibri"/>
                <a:sym typeface="Calibri"/>
              </a:rPr>
              <a:t> и </a:t>
            </a:r>
            <a:r>
              <a:rPr lang="ru-RU" sz="2800" b="1" dirty="0">
                <a:solidFill>
                  <a:srgbClr val="C00000"/>
                </a:solidFill>
                <a:latin typeface="Calibri"/>
                <a:ea typeface="+mn-ea"/>
                <a:cs typeface="Calibri"/>
                <a:sym typeface="Calibri"/>
              </a:rPr>
              <a:t>строительство объектов</a:t>
            </a:r>
            <a:endParaRPr lang="ru-RU" dirty="0"/>
          </a:p>
        </p:txBody>
      </p:sp>
      <p:sp>
        <p:nvSpPr>
          <p:cNvPr id="6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13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5379" y="592035"/>
            <a:ext cx="2572612" cy="514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Капитальный ремонт и строительство объектов</a:t>
            </a:r>
          </a:p>
        </p:txBody>
      </p:sp>
      <p:sp>
        <p:nvSpPr>
          <p:cNvPr id="8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9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41033" y="2641065"/>
            <a:ext cx="10437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>
                    <a:lumMod val="10000"/>
                  </a:schemeClr>
                </a:solidFill>
              </a:rPr>
              <a:t>Включение двух учреждений в  программу капитального ремонта школ «Модернизация школьных систем образования» в рамках государственной программы «Развитие образования», реализуемую Министерством просвещения России вместе с Министерством строительства России и Ярославской областью 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64779" y="3924378"/>
            <a:ext cx="779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МОУ «Средняя школа № 7» - стоимость проекта более 132,4  </a:t>
            </a:r>
            <a:r>
              <a:rPr lang="ru-RU" sz="1800" b="1" dirty="0" err="1">
                <a:solidFill>
                  <a:srgbClr val="C00000"/>
                </a:solidFill>
              </a:rPr>
              <a:t>млн.руб</a:t>
            </a:r>
            <a:r>
              <a:rPr lang="ru-RU" sz="1800" b="1" dirty="0">
                <a:solidFill>
                  <a:srgbClr val="C00000"/>
                </a:solidFill>
              </a:rPr>
              <a:t>.</a:t>
            </a:r>
          </a:p>
          <a:p>
            <a:r>
              <a:rPr lang="ru-RU" sz="1800" b="1" dirty="0">
                <a:solidFill>
                  <a:srgbClr val="C00000"/>
                </a:solidFill>
              </a:rPr>
              <a:t>МОУ «Средняя школа № 47» - стоимость проекта более 108,7  млн. руб.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78" y="2859416"/>
            <a:ext cx="731837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20540" y="5585977"/>
            <a:ext cx="879675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C00000"/>
                </a:solidFill>
                <a:latin typeface="Calibri"/>
                <a:ea typeface="+mn-ea"/>
                <a:cs typeface="Calibri"/>
                <a:sym typeface="Calibri"/>
              </a:rPr>
              <a:t>МОУ ДО  «Детский оздоровительно-образовательный центр им. А. Матросова –</a:t>
            </a:r>
          </a:p>
          <a:p>
            <a:pPr lvl="0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C00000"/>
                </a:solidFill>
                <a:latin typeface="Calibri"/>
                <a:ea typeface="+mn-ea"/>
                <a:cs typeface="Calibri"/>
                <a:sym typeface="Calibri"/>
              </a:rPr>
              <a:t>с</a:t>
            </a:r>
            <a:r>
              <a:rPr lang="ru-RU" sz="1800" b="1" dirty="0">
                <a:solidFill>
                  <a:srgbClr val="C00000"/>
                </a:solidFill>
                <a:sym typeface="Calibri"/>
              </a:rPr>
              <a:t>тоимость проекта более 110,29  </a:t>
            </a:r>
            <a:r>
              <a:rPr lang="ru-RU" sz="1800" b="1" dirty="0" err="1">
                <a:solidFill>
                  <a:srgbClr val="C00000"/>
                </a:solidFill>
                <a:sym typeface="Calibri"/>
              </a:rPr>
              <a:t>млн.руб</a:t>
            </a:r>
            <a:r>
              <a:rPr lang="ru-RU" sz="1800" b="1" dirty="0">
                <a:solidFill>
                  <a:srgbClr val="C00000"/>
                </a:solidFill>
                <a:sym typeface="Calibri"/>
              </a:rPr>
              <a:t>. (2 корпуса)</a:t>
            </a:r>
          </a:p>
          <a:p>
            <a:pPr lvl="0" defTabSz="1425786" fontAlgn="auto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86444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14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5379" y="304044"/>
            <a:ext cx="2640738" cy="914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Строительство корпусов в  МОУ ДО «Детский оздоровительно-образовательный центр имени </a:t>
            </a:r>
            <a:r>
              <a:rPr lang="ru-RU" sz="1300" dirty="0" err="1">
                <a:solidFill>
                  <a:srgbClr val="004F9F"/>
                </a:solidFill>
                <a:latin typeface="+mn-lt"/>
                <a:cs typeface="Times New Roman" pitchFamily="18" charset="0"/>
              </a:rPr>
              <a:t>А.Матросова</a:t>
            </a:r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»</a:t>
            </a:r>
          </a:p>
        </p:txBody>
      </p:sp>
      <p:sp>
        <p:nvSpPr>
          <p:cNvPr id="7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1171" y="1435964"/>
            <a:ext cx="10024946" cy="1222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>
                    <a:lumMod val="25000"/>
                  </a:schemeClr>
                </a:solidFill>
              </a:rPr>
              <a:t>Визуализация проекта внешнего благоустройства территории МОУ ДООЦ им. А. Матросова, прилегающей к возводимым некапитальным объектам отдыха детей и их оздоровления, с учетом создания условий для детей-инвалидов и детей с ОВЗ, а также возможности создания интерактивных (познавательных) пространств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1017317" y="2727961"/>
            <a:ext cx="5082090" cy="282534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340368" y="3962214"/>
            <a:ext cx="5082091" cy="285089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40368" y="2925239"/>
            <a:ext cx="5735972" cy="483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Сроки реализации –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rPr>
              <a:t> май 2024 года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BA53ED12-09C1-35EF-5F06-5B53DED7844E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744691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11"/>
          <p:cNvSpPr>
            <a:spLocks noChangeArrowheads="1"/>
          </p:cNvSpPr>
          <p:nvPr/>
        </p:nvSpPr>
        <p:spPr bwMode="auto">
          <a:xfrm>
            <a:off x="3325091" y="3552114"/>
            <a:ext cx="8666018" cy="45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ru-RU" altLang="ru-RU" sz="4400" b="1" dirty="0">
                <a:solidFill>
                  <a:srgbClr val="004F9F"/>
                </a:solidFill>
                <a:latin typeface="+mj-lt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19461" name="Изображение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2" y="1434671"/>
            <a:ext cx="2319554" cy="78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8213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1170" y="1345806"/>
            <a:ext cx="11028556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Объемы финансирования для</a:t>
            </a:r>
            <a:r>
              <a:rPr kumimoji="0" lang="ru-RU" sz="2800" b="1" i="0" u="none" strike="noStrike" cap="none" spc="0" normalizeH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создания комфортных условий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612" y="4481973"/>
            <a:ext cx="3925229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ea typeface="Times New Roman"/>
              </a:rPr>
              <a:t>Средства городского бюджета 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Times New Roman"/>
              </a:rPr>
              <a:t>154 014,5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ea typeface="Times New Roman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  <a:ea typeface="Times New Roman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6015" y="4464349"/>
            <a:ext cx="3925229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Средства областного бюджета 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368 137,4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4406" y="4484230"/>
            <a:ext cx="4259765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Средства федерального  бюджета </a:t>
            </a:r>
          </a:p>
          <a:p>
            <a:pPr algn="ctr" defTabSz="1425786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20 502,8  </a:t>
            </a:r>
            <a:r>
              <a:rPr lang="ru-RU" sz="1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тыс.руб</a:t>
            </a:r>
            <a:r>
              <a:rPr lang="ru-RU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.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Times New Roman" pitchFamily="18" charset="0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7702" y="6089346"/>
            <a:ext cx="4304370" cy="66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542 654,7 тыс. руб.</a:t>
            </a:r>
          </a:p>
        </p:txBody>
      </p:sp>
      <p:sp>
        <p:nvSpPr>
          <p:cNvPr id="10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2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4523" y="577184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Объемы финансирования</a:t>
            </a:r>
          </a:p>
        </p:txBody>
      </p: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3EA85AB-0ABF-84B5-C11D-AB702DFA90DB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Герб Ярославля - цвета, история возникновения, что обозначает">
            <a:extLst>
              <a:ext uri="{FF2B5EF4-FFF2-40B4-BE49-F238E27FC236}">
                <a16:creationId xmlns:a16="http://schemas.microsoft.com/office/drawing/2014/main" id="{4F419B42-81F2-7D79-0166-E36E6808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6" y="2119880"/>
            <a:ext cx="1288474" cy="23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клейка на авто Герб Ярославской области машину виниловая - матовая,  глянцевая, светоотражающая, магнитная, металлизированная">
            <a:extLst>
              <a:ext uri="{FF2B5EF4-FFF2-40B4-BE49-F238E27FC236}">
                <a16:creationId xmlns:a16="http://schemas.microsoft.com/office/drawing/2014/main" id="{DA48BAB7-9BE7-044F-FF6B-30A5B4A0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70" y="2119880"/>
            <a:ext cx="2344469" cy="234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Иконка герб России ПНГ на Прозрачном Фоне • Скачать PNG Иконка герб России">
            <a:extLst>
              <a:ext uri="{FF2B5EF4-FFF2-40B4-BE49-F238E27FC236}">
                <a16:creationId xmlns:a16="http://schemas.microsoft.com/office/drawing/2014/main" id="{44A0900A-7799-294A-E3A7-2D0F13F9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73" y="1967860"/>
            <a:ext cx="2960401" cy="29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7995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Рисунок 3"/>
          <p:cNvGraphicFramePr>
            <a:graphicFrameLocks noGrp="1"/>
          </p:cNvGraphicFramePr>
          <p:nvPr>
            <p:ph type="pic" idx="13"/>
            <p:extLst>
              <p:ext uri="{D42A27DB-BD31-4B8C-83A1-F6EECF244321}">
                <p14:modId xmlns:p14="http://schemas.microsoft.com/office/powerpoint/2010/main" val="784695926"/>
              </p:ext>
            </p:extLst>
          </p:nvPr>
        </p:nvGraphicFramePr>
        <p:xfrm>
          <a:off x="1226128" y="1789284"/>
          <a:ext cx="11341296" cy="51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33132" y="1516566"/>
            <a:ext cx="7370955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Динамика объемов</a:t>
            </a:r>
            <a:r>
              <a:rPr kumimoji="0" lang="ru-RU" sz="2800" b="1" i="0" u="none" strike="noStrike" cap="none" spc="0" normalizeH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финансовых средств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AutoShape 2" descr="https://top-fon.com/uploads/posts/2023-02/1675372677_top-fon-com-p-fon-dlya-finansovoi-prezentatsii-8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3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4523" y="498949"/>
            <a:ext cx="2572612" cy="514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Динамика объемов финансовых средств за 2021-2023 гг.</a:t>
            </a:r>
          </a:p>
        </p:txBody>
      </p:sp>
      <p:sp>
        <p:nvSpPr>
          <p:cNvPr id="9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0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D70B6D49-78B8-42E6-40BC-BF2D25FF5EBA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321581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3923" y="1527716"/>
            <a:ext cx="7950818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Оптимизация финансовых ресурсов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9453" y="2542730"/>
            <a:ext cx="10222373" cy="853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Возврат расходов за оплату коммунальных услуг от организаций, обеспечивающих питание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9274" y="3944381"/>
            <a:ext cx="10272552" cy="853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Использование 5% фонда материального обеспечения на оплату</a:t>
            </a:r>
            <a:r>
              <a:rPr kumimoji="0" lang="ru-RU" sz="2400" b="1" i="0" u="none" strike="noStrike" cap="none" spc="0" normalizeH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мероприятий по антитеррористической защищенности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9274" y="5157409"/>
            <a:ext cx="10394490" cy="483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defTabSz="1425786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Привлечение финансовых средств депутатов 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sym typeface="Calibri"/>
              </a:rPr>
              <a:t>Ярославской о</a:t>
            </a: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бластной Думы </a:t>
            </a:r>
          </a:p>
        </p:txBody>
      </p:sp>
      <p:sp>
        <p:nvSpPr>
          <p:cNvPr id="11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4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4523" y="604127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Оптимизация финансовых средств</a:t>
            </a:r>
          </a:p>
        </p:txBody>
      </p:sp>
      <p:sp>
        <p:nvSpPr>
          <p:cNvPr id="13" name="Прямоугольник 31"/>
          <p:cNvSpPr>
            <a:spLocks noChangeArrowheads="1"/>
          </p:cNvSpPr>
          <p:nvPr/>
        </p:nvSpPr>
        <p:spPr bwMode="auto">
          <a:xfrm>
            <a:off x="5761558" y="661394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FCBFDFA-C62B-9216-823C-81C68A83CE10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BFE2B4-EB54-E758-6F3C-73EB27B9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08" y="2363682"/>
            <a:ext cx="1081242" cy="10812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5C2138-6731-AA11-58AC-2038ACD5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08" y="3723913"/>
            <a:ext cx="1081242" cy="10812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4E0EF2-9F30-398C-9230-65D52F7A7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08" y="5084144"/>
            <a:ext cx="1081242" cy="108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17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8234" y="1413150"/>
            <a:ext cx="8419170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Привлечение финансовых средств иных бюджетов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6546" y="2229507"/>
            <a:ext cx="9736875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дотация на реализацию мероприятий по обеспечению обязательных требований охраны</a:t>
            </a:r>
            <a:r>
              <a:rPr kumimoji="0" lang="ru-RU" sz="20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объектов 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I-III </a:t>
            </a:r>
            <a:r>
              <a:rPr kumimoji="0" lang="ru-RU" sz="20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категорий из бюджета Ярославской области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8603" y="3328208"/>
            <a:ext cx="9590049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иной межбюджетный</a:t>
            </a:r>
            <a:r>
              <a:rPr kumimoji="0" lang="ru-RU" sz="20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трансферт на повышение антитеррористической защищенности объектов образования из бюджета Ярославской области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172" y="2285257"/>
            <a:ext cx="2255837" cy="422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155 335,1 </a:t>
            </a:r>
            <a:r>
              <a:rPr kumimoji="0" lang="ru-RU" sz="2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тыс.руб</a:t>
            </a: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5172" y="3482096"/>
            <a:ext cx="2289075" cy="422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125 415,4 тыс. руб.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7521" y="4285718"/>
            <a:ext cx="8943279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средства на реализацию детского технопарка «</a:t>
            </a:r>
            <a:r>
              <a:rPr kumimoji="0" lang="ru-RU" sz="2000" b="1" i="0" u="none" strike="noStrike" cap="none" spc="0" normalizeH="0" baseline="0" dirty="0" err="1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Кванториум</a:t>
            </a: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» из бюджета Российской Федерации и бюджета Ярославской 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055" y="4439606"/>
            <a:ext cx="2104289" cy="422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21 357,1 тыс. 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12161" y="5402595"/>
            <a:ext cx="8943279" cy="422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средства депутатов Ярославской областной Думы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8666" y="5402595"/>
            <a:ext cx="2104290" cy="422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15 713 ,7 тыс. 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11876" y="6046028"/>
            <a:ext cx="9590049" cy="730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привлечение инвестиционных средств</a:t>
            </a:r>
            <a:r>
              <a:rPr kumimoji="0" lang="ru-RU" sz="20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предприятий Ярославской области </a:t>
            </a:r>
          </a:p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dirty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(ПАО «Автодизель»)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33363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172" y="6199917"/>
            <a:ext cx="2011278" cy="422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2 000,0  тыс. руб.</a:t>
            </a:r>
          </a:p>
        </p:txBody>
      </p:sp>
      <p:sp>
        <p:nvSpPr>
          <p:cNvPr id="21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5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45379" y="592035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Привлечение финансовых средств</a:t>
            </a:r>
          </a:p>
        </p:txBody>
      </p:sp>
      <p:sp>
        <p:nvSpPr>
          <p:cNvPr id="23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2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7FA39CA7-E8CF-3BF8-7102-5839F6ACF8F6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633693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9386" y="1393904"/>
            <a:ext cx="8943278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Повышение комфорта образовательных зон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1738" y="2101866"/>
            <a:ext cx="118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  <a:cs typeface="Times New Roman" pitchFamily="18" charset="0"/>
              </a:rPr>
              <a:t>Выполнены работы по ремонту зданий и благоустройству прилегающих территорий в 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179 образовательных учреждениях </a:t>
            </a:r>
            <a:r>
              <a:rPr lang="ru-RU" sz="2000" b="1" dirty="0">
                <a:latin typeface="+mn-lt"/>
                <a:cs typeface="Times New Roman" pitchFamily="18" charset="0"/>
              </a:rPr>
              <a:t>за счёт средств городского бюджета (153,0 </a:t>
            </a:r>
            <a:r>
              <a:rPr lang="ru-RU" sz="2000" b="1" dirty="0" err="1">
                <a:latin typeface="+mn-lt"/>
                <a:cs typeface="Times New Roman" pitchFamily="18" charset="0"/>
              </a:rPr>
              <a:t>млн.руб</a:t>
            </a:r>
            <a:r>
              <a:rPr lang="ru-RU" sz="2000" b="1" dirty="0">
                <a:latin typeface="+mn-lt"/>
                <a:cs typeface="Times New Roman" pitchFamily="18" charset="0"/>
              </a:rPr>
              <a:t>), в том числе за счёт средств депутатов муниципалитета города Ярославля (36,3 </a:t>
            </a:r>
            <a:r>
              <a:rPr lang="ru-RU" sz="2000" b="1" dirty="0" err="1">
                <a:latin typeface="+mn-lt"/>
                <a:cs typeface="Times New Roman" pitchFamily="18" charset="0"/>
              </a:rPr>
              <a:t>млн.руб</a:t>
            </a:r>
            <a:r>
              <a:rPr lang="ru-RU" sz="2000" b="1" dirty="0">
                <a:latin typeface="+mn-lt"/>
                <a:cs typeface="Times New Roman" pitchFamily="18" charset="0"/>
              </a:rPr>
              <a:t>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8" y="3568390"/>
            <a:ext cx="3333515" cy="2467775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83;p15"/>
          <p:cNvSpPr txBox="1"/>
          <p:nvPr/>
        </p:nvSpPr>
        <p:spPr>
          <a:xfrm>
            <a:off x="721268" y="6127822"/>
            <a:ext cx="3403985" cy="5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Ремонт кровли  и фасада</a:t>
            </a:r>
          </a:p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 МДОУ «Детский сад № 28»</a:t>
            </a:r>
            <a:endParaRPr sz="1400" b="1" dirty="0">
              <a:solidFill>
                <a:srgbClr val="1A236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6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45379" y="592035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Комфорт образовательных зон</a:t>
            </a:r>
          </a:p>
        </p:txBody>
      </p:sp>
      <p:sp>
        <p:nvSpPr>
          <p:cNvPr id="10" name="Прямоугольник 31"/>
          <p:cNvSpPr>
            <a:spLocks noChangeArrowheads="1"/>
          </p:cNvSpPr>
          <p:nvPr/>
        </p:nvSpPr>
        <p:spPr bwMode="auto">
          <a:xfrm>
            <a:off x="573357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1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98" y="3689838"/>
            <a:ext cx="3115175" cy="2328594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blob:https://web.whatsapp.com/ef53779c-24c7-471b-acdf-96c510d0d5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Google Shape;183;p15"/>
          <p:cNvSpPr txBox="1"/>
          <p:nvPr/>
        </p:nvSpPr>
        <p:spPr>
          <a:xfrm>
            <a:off x="5022193" y="6167763"/>
            <a:ext cx="3403985" cy="5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Ремонт входной группы</a:t>
            </a:r>
          </a:p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 МОУ «Средняя школа № 1»</a:t>
            </a:r>
            <a:endParaRPr sz="1400" b="1" dirty="0">
              <a:solidFill>
                <a:srgbClr val="1A236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505" y="3689838"/>
            <a:ext cx="1964514" cy="1473386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844" y="4270402"/>
            <a:ext cx="2649674" cy="1987256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9" descr="blob:https://web.whatsapp.com/256bf598-4beb-41ad-9882-5903dd25b69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Google Shape;183;p15"/>
          <p:cNvSpPr txBox="1"/>
          <p:nvPr/>
        </p:nvSpPr>
        <p:spPr>
          <a:xfrm>
            <a:off x="9037059" y="6402623"/>
            <a:ext cx="3403985" cy="5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Ремонт фасада</a:t>
            </a:r>
          </a:p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 МДОУ «Детский сад №  21»</a:t>
            </a:r>
            <a:endParaRPr sz="1400" b="1" dirty="0">
              <a:solidFill>
                <a:srgbClr val="1A236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6C38EE1-6869-FE98-F827-D0443AC42F98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4610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9386" y="1342234"/>
            <a:ext cx="8943278" cy="545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Повышение комфорта образовательных зон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119" y="1955691"/>
            <a:ext cx="9527826" cy="1345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Выполнены работы по ремонту зданий и благоустройству прилегающих территорий 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+mn-lt"/>
                <a:ea typeface="+mn-ea"/>
                <a:cs typeface="Times New Roman" pitchFamily="18" charset="0"/>
              </a:rPr>
              <a:t>148</a:t>
            </a:r>
            <a:r>
              <a:rPr lang="ru-RU" sz="2000" b="1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 образовательных учреждениях в рамках губернаторского проекта «Решаем вместе!» на общую сумму 72,4 млн. руб., из них областной бюджет 67,8 млн. руб., 4,6 млн. городской бюджет</a:t>
            </a:r>
            <a:endParaRPr lang="ru-RU" sz="1600" b="1" dirty="0">
              <a:solidFill>
                <a:prstClr val="black"/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 b="20202"/>
          <a:stretch>
            <a:fillRect/>
          </a:stretch>
        </p:blipFill>
        <p:spPr bwMode="auto">
          <a:xfrm>
            <a:off x="4391020" y="4155082"/>
            <a:ext cx="3987403" cy="1784529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83;p15"/>
          <p:cNvSpPr txBox="1"/>
          <p:nvPr/>
        </p:nvSpPr>
        <p:spPr>
          <a:xfrm>
            <a:off x="4523360" y="5951803"/>
            <a:ext cx="3855063" cy="5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lvl="0"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chemeClr val="bg1">
                    <a:lumMod val="25000"/>
                  </a:schemeClr>
                </a:solidFill>
                <a:latin typeface="+mn-lt"/>
                <a:ea typeface="Arial" charset="0"/>
                <a:cs typeface="Times New Roman" pitchFamily="18" charset="0"/>
              </a:rPr>
              <a:t>Укладка искусственного покрытия детской площадки  в МДОУ «Детский сад № 108»</a:t>
            </a:r>
            <a:endParaRPr sz="1400" b="1" dirty="0">
              <a:solidFill>
                <a:srgbClr val="1A236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17" y="3624115"/>
            <a:ext cx="2468014" cy="2928427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83;p15"/>
          <p:cNvSpPr txBox="1"/>
          <p:nvPr/>
        </p:nvSpPr>
        <p:spPr>
          <a:xfrm>
            <a:off x="723543" y="6505130"/>
            <a:ext cx="3078121" cy="5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lvl="0"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chemeClr val="bg1">
                    <a:lumMod val="25000"/>
                  </a:schemeClr>
                </a:solidFill>
                <a:latin typeface="+mn-lt"/>
                <a:ea typeface="Arial" charset="0"/>
                <a:cs typeface="Times New Roman" pitchFamily="18" charset="0"/>
              </a:rPr>
              <a:t>Ремонт кабинета информатики </a:t>
            </a:r>
          </a:p>
          <a:p>
            <a:pPr lvl="0"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chemeClr val="bg1">
                    <a:lumMod val="25000"/>
                  </a:schemeClr>
                </a:solidFill>
                <a:latin typeface="+mn-lt"/>
                <a:ea typeface="Arial" charset="0"/>
                <a:cs typeface="Times New Roman" pitchFamily="18" charset="0"/>
              </a:rPr>
              <a:t>в МОУ «Средняя школа № 30»</a:t>
            </a:r>
            <a:endParaRPr sz="1400" b="1" dirty="0">
              <a:solidFill>
                <a:srgbClr val="1A236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263" y="3624115"/>
            <a:ext cx="1913479" cy="2548084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814" y="3624115"/>
            <a:ext cx="1911063" cy="2548083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83;p15"/>
          <p:cNvSpPr txBox="1"/>
          <p:nvPr/>
        </p:nvSpPr>
        <p:spPr>
          <a:xfrm>
            <a:off x="8889787" y="6239492"/>
            <a:ext cx="3856057" cy="5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algn="ctr">
              <a:buClr>
                <a:srgbClr val="1A2361"/>
              </a:buClr>
              <a:buSzPts val="2000"/>
            </a:pPr>
            <a:r>
              <a:rPr lang="ru-RU" sz="1400" b="1" dirty="0">
                <a:solidFill>
                  <a:srgbClr val="1A2361"/>
                </a:solidFill>
                <a:latin typeface="+mn-lt"/>
                <a:ea typeface="Times New Roman"/>
                <a:cs typeface="Times New Roman"/>
                <a:sym typeface="Times New Roman"/>
              </a:rPr>
              <a:t>Ремонт санитарной комнаты в МОУ «Средняя школа № 9 имени Ивана Ткаченко»</a:t>
            </a:r>
            <a:endParaRPr sz="1400" b="1" dirty="0">
              <a:solidFill>
                <a:srgbClr val="1A236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7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5379" y="592035"/>
            <a:ext cx="2572612" cy="314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Комфорт образовательных зон</a:t>
            </a:r>
          </a:p>
        </p:txBody>
      </p:sp>
      <p:sp>
        <p:nvSpPr>
          <p:cNvPr id="17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FF5BC16-B26C-11E1-2E7C-B745CF1EECBE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2" descr="Губернаторский проект «Решаем месте» – Сайт администрации Поречье–Рыбное">
            <a:extLst>
              <a:ext uri="{FF2B5EF4-FFF2-40B4-BE49-F238E27FC236}">
                <a16:creationId xmlns:a16="http://schemas.microsoft.com/office/drawing/2014/main" id="{95B4AA58-B47A-4C5E-719B-834B2FDF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4" y="1456622"/>
            <a:ext cx="1905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508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462" y="1416205"/>
            <a:ext cx="12027926" cy="483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РЕАЛИЗАЦИЯ ПРОЕКТОВ ШКОЛЬНОГО ИНИЦИАТИВНОГО БЮДЖЕТИРОВАНИЯ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69" y="3687562"/>
            <a:ext cx="2991494" cy="2243620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16" y="2392529"/>
            <a:ext cx="2863403" cy="2172455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83;p15"/>
          <p:cNvSpPr txBox="1"/>
          <p:nvPr/>
        </p:nvSpPr>
        <p:spPr>
          <a:xfrm>
            <a:off x="1210334" y="5979099"/>
            <a:ext cx="3463041" cy="74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lvl="0" algn="ctr">
              <a:buClr>
                <a:srgbClr val="002060"/>
              </a:buClr>
              <a:buSzPts val="1800"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Ремонт и обустройство многофункционального пространства </a:t>
            </a:r>
          </a:p>
          <a:p>
            <a:pPr lvl="0" algn="ctr">
              <a:buClr>
                <a:srgbClr val="002060"/>
              </a:buClr>
              <a:buSzPts val="1800"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в МОУ «Средняя школа № 31»</a:t>
            </a:r>
            <a:endParaRPr lang="ru-RU" sz="1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sun9-52.userapi.com/impg/N8ANVFrcX0GXJ0FpygyxXqNqhZTmsyCSuEDFHw/j2c98pCSYBk.jpg?size=1280x960&amp;quality=95&amp;sign=e4b329eb76942d244fd4f384b4c521d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60" y="3927966"/>
            <a:ext cx="2826202" cy="2119652"/>
          </a:xfrm>
          <a:prstGeom prst="round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69" y="2392529"/>
            <a:ext cx="3072598" cy="2172455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183;p15"/>
          <p:cNvSpPr txBox="1"/>
          <p:nvPr/>
        </p:nvSpPr>
        <p:spPr>
          <a:xfrm>
            <a:off x="9306127" y="6143470"/>
            <a:ext cx="3577682" cy="74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Ремонт вестибюля и коридора первого  этажа МОУ</a:t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«Средняя школа № 87»</a:t>
            </a:r>
          </a:p>
        </p:txBody>
      </p:sp>
      <p:sp>
        <p:nvSpPr>
          <p:cNvPr id="13" name="AutoShape 2" descr="blob:https://web.whatsapp.com/91fa63b0-678c-4448-98ee-9b01bbbd12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blob:https://web.whatsapp.com/91fa63b0-678c-4448-98ee-9b01bbbd126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6" descr="blob:https://web.whatsapp.com/91fa63b0-678c-4448-98ee-9b01bbbd126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00" y="4996808"/>
            <a:ext cx="2819711" cy="21147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14531" b="34220"/>
          <a:stretch/>
        </p:blipFill>
        <p:spPr bwMode="auto">
          <a:xfrm>
            <a:off x="5253695" y="3419508"/>
            <a:ext cx="2649668" cy="200961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0" descr="blob:https://web.whatsapp.com/badc15af-44fa-49a8-b34b-99a7d4e68a0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Google Shape;183;p15"/>
          <p:cNvSpPr txBox="1"/>
          <p:nvPr/>
        </p:nvSpPr>
        <p:spPr>
          <a:xfrm>
            <a:off x="5303875" y="2356977"/>
            <a:ext cx="2910468" cy="96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709" tIns="49709" rIns="49709" bIns="49709" anchor="t" anchorCtr="0">
            <a:spAutoFit/>
          </a:bodyPr>
          <a:lstStyle/>
          <a:p>
            <a:pPr lvl="0" algn="ctr">
              <a:buClr>
                <a:srgbClr val="002060"/>
              </a:buClr>
              <a:buSzPts val="1800"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Ремонт актового зала</a:t>
            </a:r>
          </a:p>
          <a:p>
            <a:pPr lvl="0" algn="ctr">
              <a:buClr>
                <a:srgbClr val="002060"/>
              </a:buClr>
              <a:buSzPts val="1800"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в МОУ «Средняя школа № 42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им.П.Н.Гусева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с углубленным изучением французского языка»</a:t>
            </a:r>
            <a:endParaRPr lang="ru-RU" sz="1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8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5379" y="542286"/>
            <a:ext cx="2572612" cy="514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Школьное инициативное бюджетирование</a:t>
            </a:r>
          </a:p>
        </p:txBody>
      </p:sp>
      <p:sp>
        <p:nvSpPr>
          <p:cNvPr id="22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23" name="Изображение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D1A1EDB1-E16A-EC27-D91E-40132CEBD788}"/>
              </a:ext>
            </a:extLst>
          </p:cNvPr>
          <p:cNvCxnSpPr/>
          <p:nvPr/>
        </p:nvCxnSpPr>
        <p:spPr>
          <a:xfrm>
            <a:off x="8595811" y="446961"/>
            <a:ext cx="0" cy="722273"/>
          </a:xfrm>
          <a:prstGeom prst="line">
            <a:avLst/>
          </a:prstGeom>
          <a:noFill/>
          <a:ln w="12700" cap="flat">
            <a:solidFill>
              <a:srgbClr val="B7C6C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692250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5"/>
          <p:cNvSpPr>
            <a:spLocks noGrp="1"/>
          </p:cNvSpPr>
          <p:nvPr>
            <p:ph type="sldNum" sz="quarter" idx="4294967295"/>
          </p:nvPr>
        </p:nvSpPr>
        <p:spPr>
          <a:xfrm>
            <a:off x="11867558" y="253655"/>
            <a:ext cx="846386" cy="1015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fld id="{86CB4B4D-7CA3-9044-876B-883B54F8677D}" type="slidenum">
              <a:rPr sz="6599">
                <a:solidFill>
                  <a:srgbClr val="B7C6CF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9</a:t>
            </a:fld>
            <a:endParaRPr sz="6599" dirty="0">
              <a:solidFill>
                <a:srgbClr val="B7C6C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5379" y="542286"/>
            <a:ext cx="2572612" cy="714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14" tIns="56714" rIns="56714" bIns="56714" numCol="1" spcCol="38095" rtlCol="0" anchor="t">
            <a:spAutoFit/>
          </a:bodyPr>
          <a:lstStyle/>
          <a:p>
            <a:pPr defTabSz="1425530"/>
            <a:r>
              <a:rPr 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Школьное инициативное бюджетирование с привлечением инвесторов</a:t>
            </a:r>
          </a:p>
        </p:txBody>
      </p:sp>
      <p:sp>
        <p:nvSpPr>
          <p:cNvPr id="5" name="Прямоугольник 31"/>
          <p:cNvSpPr>
            <a:spLocks noChangeArrowheads="1"/>
          </p:cNvSpPr>
          <p:nvPr/>
        </p:nvSpPr>
        <p:spPr bwMode="auto">
          <a:xfrm>
            <a:off x="5683526" y="649303"/>
            <a:ext cx="2694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333639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/>
            <a:r>
              <a:rPr lang="ru-RU" altLang="ru-RU" sz="1300" dirty="0">
                <a:solidFill>
                  <a:srgbClr val="004F9F"/>
                </a:solidFill>
                <a:latin typeface="+mn-lt"/>
                <a:cs typeface="Times New Roman" pitchFamily="18" charset="0"/>
              </a:rPr>
              <a:t>Августовская конференция –  2023</a:t>
            </a:r>
          </a:p>
        </p:txBody>
      </p:sp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365155"/>
            <a:ext cx="22558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9584" y="1398901"/>
            <a:ext cx="8796222" cy="976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Реализация проекта школьного инициативного бюджетирования за счет средств ПАО «Автодизель»</a:t>
            </a:r>
          </a:p>
        </p:txBody>
      </p:sp>
      <p:pic>
        <p:nvPicPr>
          <p:cNvPr id="8" name="Рисунок 2"/>
          <p:cNvPicPr/>
          <p:nvPr/>
        </p:nvPicPr>
        <p:blipFill rotWithShape="1">
          <a:blip r:embed="rId3"/>
          <a:srcRect l="10840" r="9354"/>
          <a:stretch/>
        </p:blipFill>
        <p:spPr>
          <a:xfrm>
            <a:off x="4949529" y="4223891"/>
            <a:ext cx="3995850" cy="2661907"/>
          </a:xfrm>
          <a:prstGeom prst="roundRect">
            <a:avLst/>
          </a:prstGeom>
          <a:ln w="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0" y="3976797"/>
            <a:ext cx="2359450" cy="1770269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2492890"/>
            <a:ext cx="2471624" cy="1854432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03945" y="2385792"/>
            <a:ext cx="6423102" cy="1838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721" tIns="56721" rIns="56721" bIns="56721" numCol="1" spcCol="38100" rtlCol="0" anchor="t">
            <a:spAutoFit/>
          </a:bodyPr>
          <a:lstStyle/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Обустройство рекреации з этажа в МОУ «Средняя школа № 56»</a:t>
            </a:r>
          </a:p>
          <a:p>
            <a:pPr marL="0" marR="0" indent="0" algn="ctr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rPr>
              <a:t>                       Стоимость проекта – 2 млн. руб.</a:t>
            </a:r>
          </a:p>
          <a:p>
            <a:pPr marL="0" marR="0" indent="0" algn="l" defTabSz="14257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                    Срок реализации – август 2023  г.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005" y="1432355"/>
            <a:ext cx="2377516" cy="133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356" y="3048960"/>
            <a:ext cx="2790811" cy="1901312"/>
          </a:xfrm>
          <a:prstGeom prst="round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115" y="5057723"/>
            <a:ext cx="3508945" cy="4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9" y="5922035"/>
            <a:ext cx="3629504" cy="55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2618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33639"/>
      </a:dk1>
      <a:lt1>
        <a:srgbClr val="F4F5FC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2B75"/>
        </a:solidFill>
        <a:ln w="12700">
          <a:miter lim="400000"/>
        </a:ln>
      </a:spPr>
      <a:bodyPr lIns="27283" tIns="27283" rIns="27283" bIns="27283" anchor="ctr"/>
      <a:lstStyle>
        <a:defPPr algn="ctr">
          <a:defRPr sz="745">
            <a:solidFill>
              <a:srgbClr val="F4F5FC"/>
            </a:solidFill>
            <a:latin typeface="Arial" charset="0"/>
            <a:ea typeface="Arial" charset="0"/>
            <a:cs typeface="Arial" charset="0"/>
          </a:defRPr>
        </a:defPPr>
      </a:lstStyle>
    </a:spDef>
    <a:lnDef>
      <a:spPr>
        <a:noFill/>
        <a:ln w="6350" cap="flat">
          <a:solidFill>
            <a:srgbClr val="152B75"/>
          </a:solidFill>
          <a:prstDash val="solid"/>
          <a:miter lim="8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5031"/>
      </a:accent1>
      <a:accent2>
        <a:srgbClr val="FFB640"/>
      </a:accent2>
      <a:accent3>
        <a:srgbClr val="53BC71"/>
      </a:accent3>
      <a:accent4>
        <a:srgbClr val="57ADCD"/>
      </a:accent4>
      <a:accent5>
        <a:srgbClr val="776299"/>
      </a:accent5>
      <a:accent6>
        <a:srgbClr val="AAB2B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4F5FC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ctr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6721" tIns="56721" rIns="56721" bIns="56721" numCol="1" spcCol="38100" rtlCol="0" anchor="t">
        <a:spAutoFit/>
      </a:bodyPr>
      <a:lstStyle>
        <a:defPPr marL="0" marR="0" indent="0" algn="l" defTabSz="14257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333639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9717</TotalTime>
  <Words>889</Words>
  <Application>Microsoft Office PowerPoint</Application>
  <PresentationFormat>Произвольный</PresentationFormat>
  <Paragraphs>120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Roboto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 михайлова</cp:lastModifiedBy>
  <cp:revision>714</cp:revision>
  <dcterms:modified xsi:type="dcterms:W3CDTF">2023-08-27T19:45:55Z</dcterms:modified>
</cp:coreProperties>
</file>